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22"/>
  </p:notesMasterIdLst>
  <p:sldIdLst>
    <p:sldId id="256" r:id="rId2"/>
    <p:sldId id="277" r:id="rId3"/>
    <p:sldId id="278" r:id="rId4"/>
    <p:sldId id="281" r:id="rId5"/>
    <p:sldId id="264" r:id="rId6"/>
    <p:sldId id="265" r:id="rId7"/>
    <p:sldId id="266" r:id="rId8"/>
    <p:sldId id="267" r:id="rId9"/>
    <p:sldId id="268" r:id="rId10"/>
    <p:sldId id="270" r:id="rId11"/>
    <p:sldId id="269" r:id="rId12"/>
    <p:sldId id="259" r:id="rId13"/>
    <p:sldId id="260" r:id="rId14"/>
    <p:sldId id="272" r:id="rId15"/>
    <p:sldId id="273" r:id="rId16"/>
    <p:sldId id="279" r:id="rId17"/>
    <p:sldId id="274" r:id="rId18"/>
    <p:sldId id="283" r:id="rId19"/>
    <p:sldId id="282"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1E15"/>
    <a:srgbClr val="FFE100"/>
    <a:srgbClr val="009B00"/>
    <a:srgbClr val="FF8A00"/>
    <a:srgbClr val="007461"/>
    <a:srgbClr val="A0D0DF"/>
    <a:srgbClr val="FFFD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67416"/>
  </p:normalViewPr>
  <p:slideViewPr>
    <p:cSldViewPr snapToGrid="0" snapToObjects="1">
      <p:cViewPr varScale="1">
        <p:scale>
          <a:sx n="61" d="100"/>
          <a:sy n="61" d="100"/>
        </p:scale>
        <p:origin x="248"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EBD50-4A7D-044E-A5C9-92B15D81C55D}" type="datetimeFigureOut">
              <a:rPr lang="en-US" smtClean="0"/>
              <a:t>3/26/19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5A0D1-7857-0342-BD41-60BBBE2EE042}" type="slidenum">
              <a:rPr lang="en-US" smtClean="0"/>
              <a:t>‹#›</a:t>
            </a:fld>
            <a:endParaRPr lang="en-US" dirty="0"/>
          </a:p>
        </p:txBody>
      </p:sp>
    </p:spTree>
    <p:extLst>
      <p:ext uri="{BB962C8B-B14F-4D97-AF65-F5344CB8AC3E}">
        <p14:creationId xmlns:p14="http://schemas.microsoft.com/office/powerpoint/2010/main" val="416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Hi, I’m Max Barry, and over the next several minutes I’ll explain how I used machine learning to select the best locations in Chicago to open a coffee shop.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1</a:t>
            </a:fld>
            <a:endParaRPr lang="en-US" dirty="0"/>
          </a:p>
        </p:txBody>
      </p:sp>
    </p:spTree>
    <p:extLst>
      <p:ext uri="{BB962C8B-B14F-4D97-AF65-F5344CB8AC3E}">
        <p14:creationId xmlns:p14="http://schemas.microsoft.com/office/powerpoint/2010/main" val="204091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the data was reading for machine learning.   Clustering algorithms use distance metrics to find similarities between data points.  I tried out a bunch, HAC, Kmeans, and MeanShift, before settling on DBSCAN as my clusterer of choice.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10</a:t>
            </a:fld>
            <a:endParaRPr lang="en-US" dirty="0"/>
          </a:p>
        </p:txBody>
      </p:sp>
    </p:spTree>
    <p:extLst>
      <p:ext uri="{BB962C8B-B14F-4D97-AF65-F5344CB8AC3E}">
        <p14:creationId xmlns:p14="http://schemas.microsoft.com/office/powerpoint/2010/main" val="2149003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were two main reasons I  DBSCAN. Firstly, it does not require a preset number of clusters, which fits well with the openendness of the question.  Secondly, points that are not in the neighborhood of other points are not assigned to clusters and labeled noise. There are a lot of blocks in the city which wouldn’t be good for coffeeshops, so any help filtering those out was welcome.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11</a:t>
            </a:fld>
            <a:endParaRPr lang="en-US" dirty="0"/>
          </a:p>
        </p:txBody>
      </p:sp>
    </p:spTree>
    <p:extLst>
      <p:ext uri="{BB962C8B-B14F-4D97-AF65-F5344CB8AC3E}">
        <p14:creationId xmlns:p14="http://schemas.microsoft.com/office/powerpoint/2010/main" val="2144100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Removing the noise left me with the following clusters, 42 in total.  From here, I was left to chisel away the clusters to narrow in on my preferred qualities.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12</a:t>
            </a:fld>
            <a:endParaRPr lang="en-US" dirty="0"/>
          </a:p>
        </p:txBody>
      </p:sp>
    </p:spTree>
    <p:extLst>
      <p:ext uri="{BB962C8B-B14F-4D97-AF65-F5344CB8AC3E}">
        <p14:creationId xmlns:p14="http://schemas.microsoft.com/office/powerpoint/2010/main" val="2100382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By looking at means of the associated data points, I selected the clusters which were on average close to the El , leaving 13 clusters.</a:t>
            </a:r>
            <a:endParaRPr lang="en-US" b="0" dirty="0">
              <a:effectLst/>
            </a:endParaRPr>
          </a:p>
        </p:txBody>
      </p:sp>
      <p:sp>
        <p:nvSpPr>
          <p:cNvPr id="4" name="Slide Number Placeholder 3"/>
          <p:cNvSpPr>
            <a:spLocks noGrp="1"/>
          </p:cNvSpPr>
          <p:nvPr>
            <p:ph type="sldNum" sz="quarter" idx="5"/>
          </p:nvPr>
        </p:nvSpPr>
        <p:spPr/>
        <p:txBody>
          <a:bodyPr/>
          <a:lstStyle/>
          <a:p>
            <a:fld id="{4325A0D1-7857-0342-BD41-60BBBE2EE042}" type="slidenum">
              <a:rPr lang="en-US" smtClean="0"/>
              <a:t>13</a:t>
            </a:fld>
            <a:endParaRPr lang="en-US" dirty="0"/>
          </a:p>
        </p:txBody>
      </p:sp>
    </p:spTree>
    <p:extLst>
      <p:ext uri="{BB962C8B-B14F-4D97-AF65-F5344CB8AC3E}">
        <p14:creationId xmlns:p14="http://schemas.microsoft.com/office/powerpoint/2010/main" val="2834519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Then I selected clusters with low crime, leaving 7.</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14</a:t>
            </a:fld>
            <a:endParaRPr lang="en-US" dirty="0"/>
          </a:p>
        </p:txBody>
      </p:sp>
    </p:spTree>
    <p:extLst>
      <p:ext uri="{BB962C8B-B14F-4D97-AF65-F5344CB8AC3E}">
        <p14:creationId xmlns:p14="http://schemas.microsoft.com/office/powerpoint/2010/main" val="4160954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Lastly, I selected clusters with high population, leaving 5 final clusters.</a:t>
            </a:r>
            <a:endParaRPr lang="en-US" b="0" dirty="0">
              <a:effectLst/>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15</a:t>
            </a:fld>
            <a:endParaRPr lang="en-US" dirty="0"/>
          </a:p>
        </p:txBody>
      </p:sp>
    </p:spTree>
    <p:extLst>
      <p:ext uri="{BB962C8B-B14F-4D97-AF65-F5344CB8AC3E}">
        <p14:creationId xmlns:p14="http://schemas.microsoft.com/office/powerpoint/2010/main" val="3683281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left me with the following target clusters with their distinguishing characteristics listed on the right.</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16</a:t>
            </a:fld>
            <a:endParaRPr lang="en-US" dirty="0"/>
          </a:p>
        </p:txBody>
      </p:sp>
    </p:spTree>
    <p:extLst>
      <p:ext uri="{BB962C8B-B14F-4D97-AF65-F5344CB8AC3E}">
        <p14:creationId xmlns:p14="http://schemas.microsoft.com/office/powerpoint/2010/main" val="346547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 they are mapped on the city.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17</a:t>
            </a:fld>
            <a:endParaRPr lang="en-US" dirty="0"/>
          </a:p>
        </p:txBody>
      </p:sp>
    </p:spTree>
    <p:extLst>
      <p:ext uri="{BB962C8B-B14F-4D97-AF65-F5344CB8AC3E}">
        <p14:creationId xmlns:p14="http://schemas.microsoft.com/office/powerpoint/2010/main" val="105624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recommendations are pretty interesting.  Here is one spot I particularly like in between the Montrose and Damen brown line.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18</a:t>
            </a:fld>
            <a:endParaRPr lang="en-US" dirty="0"/>
          </a:p>
        </p:txBody>
      </p:sp>
    </p:spTree>
    <p:extLst>
      <p:ext uri="{BB962C8B-B14F-4D97-AF65-F5344CB8AC3E}">
        <p14:creationId xmlns:p14="http://schemas.microsoft.com/office/powerpoint/2010/main" val="1846283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200" b="0" i="0" u="none" strike="noStrike" kern="1200" dirty="0">
                <a:solidFill>
                  <a:schemeClr val="tx1"/>
                </a:solidFill>
                <a:effectLst/>
                <a:latin typeface="+mn-lt"/>
                <a:ea typeface="+mn-ea"/>
                <a:cs typeface="+mn-cs"/>
              </a:rPr>
              <a:t>In general, this type of application can be used in a variety of ways.  It can help one find a new office location, contribute to geographic and demographic customer insight, help with targeted advertising, and visualizing and predicting growth patterns.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19</a:t>
            </a:fld>
            <a:endParaRPr lang="en-US" dirty="0"/>
          </a:p>
        </p:txBody>
      </p:sp>
    </p:spTree>
    <p:extLst>
      <p:ext uri="{BB962C8B-B14F-4D97-AF65-F5344CB8AC3E}">
        <p14:creationId xmlns:p14="http://schemas.microsoft.com/office/powerpoint/2010/main" val="157038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200" b="0" i="0" u="none" strike="noStrike" kern="1200" dirty="0">
                <a:solidFill>
                  <a:schemeClr val="tx1"/>
                </a:solidFill>
                <a:effectLst/>
                <a:latin typeface="+mn-lt"/>
                <a:ea typeface="+mn-ea"/>
                <a:cs typeface="+mn-cs"/>
              </a:rPr>
              <a:t>As you may have guessed, I love both coffee and coffee shops.  </a:t>
            </a:r>
          </a:p>
          <a:p>
            <a:pPr rtl="0"/>
            <a:r>
              <a:rPr lang="en-US" sz="1200" b="0" i="0" u="none" strike="noStrike" kern="1200" dirty="0">
                <a:solidFill>
                  <a:schemeClr val="tx1"/>
                </a:solidFill>
                <a:effectLst/>
                <a:latin typeface="+mn-lt"/>
                <a:ea typeface="+mn-ea"/>
                <a:cs typeface="+mn-cs"/>
              </a:rPr>
              <a:t>These are photos of some of my favoritesL Wormhole, Osmium, La Colombe</a:t>
            </a:r>
          </a:p>
          <a:p>
            <a:pPr rtl="0"/>
            <a:r>
              <a:rPr lang="en-US" sz="1200" b="0" i="0" u="none" strike="noStrike" kern="1200" dirty="0">
                <a:solidFill>
                  <a:schemeClr val="tx1"/>
                </a:solidFill>
                <a:effectLst/>
                <a:latin typeface="+mn-lt"/>
                <a:ea typeface="+mn-ea"/>
                <a:cs typeface="+mn-cs"/>
              </a:rPr>
              <a:t>And although the city has A LOT OF GOOD COFFEE SHOPS, there’s always room for one more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2</a:t>
            </a:fld>
            <a:endParaRPr lang="en-US" dirty="0"/>
          </a:p>
        </p:txBody>
      </p:sp>
    </p:spTree>
    <p:extLst>
      <p:ext uri="{BB962C8B-B14F-4D97-AF65-F5344CB8AC3E}">
        <p14:creationId xmlns:p14="http://schemas.microsoft.com/office/powerpoint/2010/main" val="3271475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Picture/contact/github</a:t>
            </a:r>
          </a:p>
        </p:txBody>
      </p:sp>
      <p:sp>
        <p:nvSpPr>
          <p:cNvPr id="4" name="Slide Number Placeholder 3"/>
          <p:cNvSpPr>
            <a:spLocks noGrp="1"/>
          </p:cNvSpPr>
          <p:nvPr>
            <p:ph type="sldNum" sz="quarter" idx="5"/>
          </p:nvPr>
        </p:nvSpPr>
        <p:spPr/>
        <p:txBody>
          <a:bodyPr/>
          <a:lstStyle/>
          <a:p>
            <a:fld id="{4325A0D1-7857-0342-BD41-60BBBE2EE042}" type="slidenum">
              <a:rPr lang="en-US" smtClean="0"/>
              <a:t>20</a:t>
            </a:fld>
            <a:endParaRPr lang="en-US" dirty="0"/>
          </a:p>
        </p:txBody>
      </p:sp>
    </p:spTree>
    <p:extLst>
      <p:ext uri="{BB962C8B-B14F-4D97-AF65-F5344CB8AC3E}">
        <p14:creationId xmlns:p14="http://schemas.microsoft.com/office/powerpoint/2010/main" val="220915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But where do you start?  Selecting a business location is COMPLICATED. Want constitutes a desirable location depends on BUSINESS PRIORITIES.  For a coffeeshop, one might prioritize high  foot traffic, proximity to the el, distance from competitors but proximity to other restaurants and businesses, proximity to cultural or educational institutions, libraries and bookstores, or target neighborhood demographics such high levels of single family homes, high average income, or low crime.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point being, for openended questions like this one, there is no ONE RIGHT ANSWER, and one has to rely on domain knowledge as a guide, which in this case is my knowledge of coffeeshops and the city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Get timing down</a:t>
            </a: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3</a:t>
            </a:fld>
            <a:endParaRPr lang="en-US" dirty="0"/>
          </a:p>
        </p:txBody>
      </p:sp>
    </p:spTree>
    <p:extLst>
      <p:ext uri="{BB962C8B-B14F-4D97-AF65-F5344CB8AC3E}">
        <p14:creationId xmlns:p14="http://schemas.microsoft.com/office/powerpoint/2010/main" val="2300940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let’s start looking at the data I used to build my final model.  I gathered a list of all CURRENTLY REGISTERED businesses from Chicago Data Portal, JUST UNDER 62,000 in total.</a:t>
            </a: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4</a:t>
            </a:fld>
            <a:endParaRPr lang="en-US" dirty="0"/>
          </a:p>
        </p:txBody>
      </p:sp>
    </p:spTree>
    <p:extLst>
      <p:ext uri="{BB962C8B-B14F-4D97-AF65-F5344CB8AC3E}">
        <p14:creationId xmlns:p14="http://schemas.microsoft.com/office/powerpoint/2010/main" val="1681466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200" b="0" i="0" u="none" strike="noStrike" kern="1200" dirty="0">
                <a:solidFill>
                  <a:schemeClr val="tx1"/>
                </a:solidFill>
                <a:effectLst/>
                <a:latin typeface="+mn-lt"/>
                <a:ea typeface="+mn-ea"/>
                <a:cs typeface="+mn-cs"/>
              </a:rPr>
              <a:t>I then used Yelp’s API to generate a list of just under a thousand coffee shops throughout the city,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5</a:t>
            </a:fld>
            <a:endParaRPr lang="en-US" dirty="0"/>
          </a:p>
        </p:txBody>
      </p:sp>
    </p:spTree>
    <p:extLst>
      <p:ext uri="{BB962C8B-B14F-4D97-AF65-F5344CB8AC3E}">
        <p14:creationId xmlns:p14="http://schemas.microsoft.com/office/powerpoint/2010/main" val="2001789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then gathered data about El stops, 149 in total. </a:t>
            </a: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6</a:t>
            </a:fld>
            <a:endParaRPr lang="en-US" dirty="0"/>
          </a:p>
        </p:txBody>
      </p:sp>
    </p:spTree>
    <p:extLst>
      <p:ext uri="{BB962C8B-B14F-4D97-AF65-F5344CB8AC3E}">
        <p14:creationId xmlns:p14="http://schemas.microsoft.com/office/powerpoint/2010/main" val="3653711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200" b="0" i="0" u="none" strike="noStrike" kern="1200" dirty="0">
                <a:solidFill>
                  <a:schemeClr val="tx1"/>
                </a:solidFill>
                <a:effectLst/>
                <a:latin typeface="+mn-lt"/>
                <a:ea typeface="+mn-ea"/>
                <a:cs typeface="+mn-cs"/>
              </a:rPr>
              <a:t>and finally gathered crime data.  Just under 42,000 recorded incidents in total in total.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Just to review, after testing out a variety of  data features,  I chose to focus on an area’s business density, proximity to competitors, proximity to public transport, and crime in my final model.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Because all of this  data had precise latitude and longitude locations associated with it, I was able to convert it into data fit for machine learning. </a:t>
            </a:r>
            <a:endParaRPr lang="en-US" b="0" dirty="0">
              <a:effectLst/>
            </a:endParaRPr>
          </a:p>
        </p:txBody>
      </p:sp>
      <p:sp>
        <p:nvSpPr>
          <p:cNvPr id="4" name="Slide Number Placeholder 3"/>
          <p:cNvSpPr>
            <a:spLocks noGrp="1"/>
          </p:cNvSpPr>
          <p:nvPr>
            <p:ph type="sldNum" sz="quarter" idx="5"/>
          </p:nvPr>
        </p:nvSpPr>
        <p:spPr/>
        <p:txBody>
          <a:bodyPr/>
          <a:lstStyle/>
          <a:p>
            <a:fld id="{4325A0D1-7857-0342-BD41-60BBBE2EE042}" type="slidenum">
              <a:rPr lang="en-US" smtClean="0"/>
              <a:t>7</a:t>
            </a:fld>
            <a:endParaRPr lang="en-US" dirty="0"/>
          </a:p>
        </p:txBody>
      </p:sp>
    </p:spTree>
    <p:extLst>
      <p:ext uri="{BB962C8B-B14F-4D97-AF65-F5344CB8AC3E}">
        <p14:creationId xmlns:p14="http://schemas.microsoft.com/office/powerpoint/2010/main" val="429030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census organizes its data by geographic area, the smallest unit of which is the block level.   I found the latitude and longitude of the block centers, and mapped count and distance data onto each.  </a:t>
            </a:r>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8</a:t>
            </a:fld>
            <a:endParaRPr lang="en-US" dirty="0"/>
          </a:p>
        </p:txBody>
      </p:sp>
    </p:spTree>
    <p:extLst>
      <p:ext uri="{BB962C8B-B14F-4D97-AF65-F5344CB8AC3E}">
        <p14:creationId xmlns:p14="http://schemas.microsoft.com/office/powerpoint/2010/main" val="106110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 drew a small square around each center,  such as this one near Wicker park.  There’s Wormhole.  Within this area, I counted coffee shops, businesses and crimes reported, calculated the distance to the el, and recorded the census population and distance to the el.   In the end, I had a pandas dataframe of just over 46,000 rows each of which represented a city block.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325A0D1-7857-0342-BD41-60BBBE2EE042}" type="slidenum">
              <a:rPr lang="en-US" smtClean="0"/>
              <a:t>9</a:t>
            </a:fld>
            <a:endParaRPr lang="en-US" dirty="0"/>
          </a:p>
        </p:txBody>
      </p:sp>
    </p:spTree>
    <p:extLst>
      <p:ext uri="{BB962C8B-B14F-4D97-AF65-F5344CB8AC3E}">
        <p14:creationId xmlns:p14="http://schemas.microsoft.com/office/powerpoint/2010/main" val="3176322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BE5B07-7343-1440-A6D0-B63CBD4C01C6}" type="datetimeFigureOut">
              <a:rPr lang="en-US" smtClean="0"/>
              <a:t>3/26/19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6D01C8-8819-4943-81F0-EB3C951D5B9B}" type="slidenum">
              <a:rPr lang="en-US" smtClean="0"/>
              <a:t>‹#›</a:t>
            </a:fld>
            <a:endParaRPr lang="en-US" dirty="0"/>
          </a:p>
        </p:txBody>
      </p:sp>
    </p:spTree>
    <p:extLst>
      <p:ext uri="{BB962C8B-B14F-4D97-AF65-F5344CB8AC3E}">
        <p14:creationId xmlns:p14="http://schemas.microsoft.com/office/powerpoint/2010/main" val="14453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E5B07-7343-1440-A6D0-B63CBD4C01C6}" type="datetimeFigureOut">
              <a:rPr lang="en-US" smtClean="0"/>
              <a:t>3/26/19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6D01C8-8819-4943-81F0-EB3C951D5B9B}" type="slidenum">
              <a:rPr lang="en-US" smtClean="0"/>
              <a:t>‹#›</a:t>
            </a:fld>
            <a:endParaRPr lang="en-US" dirty="0"/>
          </a:p>
        </p:txBody>
      </p:sp>
    </p:spTree>
    <p:extLst>
      <p:ext uri="{BB962C8B-B14F-4D97-AF65-F5344CB8AC3E}">
        <p14:creationId xmlns:p14="http://schemas.microsoft.com/office/powerpoint/2010/main" val="3625990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E5B07-7343-1440-A6D0-B63CBD4C01C6}" type="datetimeFigureOut">
              <a:rPr lang="en-US" smtClean="0"/>
              <a:t>3/26/19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6D01C8-8819-4943-81F0-EB3C951D5B9B}" type="slidenum">
              <a:rPr lang="en-US" smtClean="0"/>
              <a:t>‹#›</a:t>
            </a:fld>
            <a:endParaRPr lang="en-US" dirty="0"/>
          </a:p>
        </p:txBody>
      </p:sp>
    </p:spTree>
    <p:extLst>
      <p:ext uri="{BB962C8B-B14F-4D97-AF65-F5344CB8AC3E}">
        <p14:creationId xmlns:p14="http://schemas.microsoft.com/office/powerpoint/2010/main" val="3511062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E5B07-7343-1440-A6D0-B63CBD4C01C6}" type="datetimeFigureOut">
              <a:rPr lang="en-US" smtClean="0"/>
              <a:t>3/26/19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6D01C8-8819-4943-81F0-EB3C951D5B9B}" type="slidenum">
              <a:rPr lang="en-US" smtClean="0"/>
              <a:t>‹#›</a:t>
            </a:fld>
            <a:endParaRPr lang="en-US" dirty="0"/>
          </a:p>
        </p:txBody>
      </p:sp>
    </p:spTree>
    <p:extLst>
      <p:ext uri="{BB962C8B-B14F-4D97-AF65-F5344CB8AC3E}">
        <p14:creationId xmlns:p14="http://schemas.microsoft.com/office/powerpoint/2010/main" val="3051559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BE5B07-7343-1440-A6D0-B63CBD4C01C6}" type="datetimeFigureOut">
              <a:rPr lang="en-US" smtClean="0"/>
              <a:t>3/26/19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6D01C8-8819-4943-81F0-EB3C951D5B9B}" type="slidenum">
              <a:rPr lang="en-US" smtClean="0"/>
              <a:t>‹#›</a:t>
            </a:fld>
            <a:endParaRPr lang="en-US" dirty="0"/>
          </a:p>
        </p:txBody>
      </p:sp>
    </p:spTree>
    <p:extLst>
      <p:ext uri="{BB962C8B-B14F-4D97-AF65-F5344CB8AC3E}">
        <p14:creationId xmlns:p14="http://schemas.microsoft.com/office/powerpoint/2010/main" val="250523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BE5B07-7343-1440-A6D0-B63CBD4C01C6}" type="datetimeFigureOut">
              <a:rPr lang="en-US" smtClean="0"/>
              <a:t>3/26/19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6D01C8-8819-4943-81F0-EB3C951D5B9B}" type="slidenum">
              <a:rPr lang="en-US" smtClean="0"/>
              <a:t>‹#›</a:t>
            </a:fld>
            <a:endParaRPr lang="en-US" dirty="0"/>
          </a:p>
        </p:txBody>
      </p:sp>
    </p:spTree>
    <p:extLst>
      <p:ext uri="{BB962C8B-B14F-4D97-AF65-F5344CB8AC3E}">
        <p14:creationId xmlns:p14="http://schemas.microsoft.com/office/powerpoint/2010/main" val="3168572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BE5B07-7343-1440-A6D0-B63CBD4C01C6}" type="datetimeFigureOut">
              <a:rPr lang="en-US" smtClean="0"/>
              <a:t>3/26/19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86D01C8-8819-4943-81F0-EB3C951D5B9B}" type="slidenum">
              <a:rPr lang="en-US" smtClean="0"/>
              <a:t>‹#›</a:t>
            </a:fld>
            <a:endParaRPr lang="en-US" dirty="0"/>
          </a:p>
        </p:txBody>
      </p:sp>
    </p:spTree>
    <p:extLst>
      <p:ext uri="{BB962C8B-B14F-4D97-AF65-F5344CB8AC3E}">
        <p14:creationId xmlns:p14="http://schemas.microsoft.com/office/powerpoint/2010/main" val="1085396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E5B07-7343-1440-A6D0-B63CBD4C01C6}" type="datetimeFigureOut">
              <a:rPr lang="en-US" smtClean="0"/>
              <a:t>3/26/19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86D01C8-8819-4943-81F0-EB3C951D5B9B}" type="slidenum">
              <a:rPr lang="en-US" smtClean="0"/>
              <a:t>‹#›</a:t>
            </a:fld>
            <a:endParaRPr lang="en-US" dirty="0"/>
          </a:p>
        </p:txBody>
      </p:sp>
    </p:spTree>
    <p:extLst>
      <p:ext uri="{BB962C8B-B14F-4D97-AF65-F5344CB8AC3E}">
        <p14:creationId xmlns:p14="http://schemas.microsoft.com/office/powerpoint/2010/main" val="3568813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E5B07-7343-1440-A6D0-B63CBD4C01C6}" type="datetimeFigureOut">
              <a:rPr lang="en-US" smtClean="0"/>
              <a:t>3/26/19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86D01C8-8819-4943-81F0-EB3C951D5B9B}" type="slidenum">
              <a:rPr lang="en-US" smtClean="0"/>
              <a:t>‹#›</a:t>
            </a:fld>
            <a:endParaRPr lang="en-US" dirty="0"/>
          </a:p>
        </p:txBody>
      </p:sp>
    </p:spTree>
    <p:extLst>
      <p:ext uri="{BB962C8B-B14F-4D97-AF65-F5344CB8AC3E}">
        <p14:creationId xmlns:p14="http://schemas.microsoft.com/office/powerpoint/2010/main" val="947943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E5B07-7343-1440-A6D0-B63CBD4C01C6}" type="datetimeFigureOut">
              <a:rPr lang="en-US" smtClean="0"/>
              <a:t>3/26/19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6D01C8-8819-4943-81F0-EB3C951D5B9B}" type="slidenum">
              <a:rPr lang="en-US" smtClean="0"/>
              <a:t>‹#›</a:t>
            </a:fld>
            <a:endParaRPr lang="en-US" dirty="0"/>
          </a:p>
        </p:txBody>
      </p:sp>
    </p:spTree>
    <p:extLst>
      <p:ext uri="{BB962C8B-B14F-4D97-AF65-F5344CB8AC3E}">
        <p14:creationId xmlns:p14="http://schemas.microsoft.com/office/powerpoint/2010/main" val="1507117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E5B07-7343-1440-A6D0-B63CBD4C01C6}" type="datetimeFigureOut">
              <a:rPr lang="en-US" smtClean="0"/>
              <a:t>3/26/19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6D01C8-8819-4943-81F0-EB3C951D5B9B}" type="slidenum">
              <a:rPr lang="en-US" smtClean="0"/>
              <a:t>‹#›</a:t>
            </a:fld>
            <a:endParaRPr lang="en-US" dirty="0"/>
          </a:p>
        </p:txBody>
      </p:sp>
    </p:spTree>
    <p:extLst>
      <p:ext uri="{BB962C8B-B14F-4D97-AF65-F5344CB8AC3E}">
        <p14:creationId xmlns:p14="http://schemas.microsoft.com/office/powerpoint/2010/main" val="2772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0D0D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E5B07-7343-1440-A6D0-B63CBD4C01C6}" type="datetimeFigureOut">
              <a:rPr lang="en-US" smtClean="0"/>
              <a:t>3/26/19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D01C8-8819-4943-81F0-EB3C951D5B9B}" type="slidenum">
              <a:rPr lang="en-US" smtClean="0"/>
              <a:t>‹#›</a:t>
            </a:fld>
            <a:endParaRPr lang="en-US" dirty="0"/>
          </a:p>
        </p:txBody>
      </p:sp>
    </p:spTree>
    <p:extLst>
      <p:ext uri="{BB962C8B-B14F-4D97-AF65-F5344CB8AC3E}">
        <p14:creationId xmlns:p14="http://schemas.microsoft.com/office/powerpoint/2010/main" val="206499342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jp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82BED96-FC9F-6F43-BFBE-6D5C402AADEA}"/>
              </a:ext>
            </a:extLst>
          </p:cNvPr>
          <p:cNvSpPr>
            <a:spLocks noGrp="1"/>
          </p:cNvSpPr>
          <p:nvPr>
            <p:ph type="subTitle" idx="1"/>
          </p:nvPr>
        </p:nvSpPr>
        <p:spPr>
          <a:xfrm>
            <a:off x="817180" y="2577279"/>
            <a:ext cx="16013666" cy="2899696"/>
          </a:xfrm>
        </p:spPr>
        <p:txBody>
          <a:bodyPr/>
          <a:lstStyle/>
          <a:p>
            <a:endParaRPr lang="en-US" dirty="0"/>
          </a:p>
        </p:txBody>
      </p:sp>
      <p:pic>
        <p:nvPicPr>
          <p:cNvPr id="11" name="Picture 10">
            <a:extLst>
              <a:ext uri="{FF2B5EF4-FFF2-40B4-BE49-F238E27FC236}">
                <a16:creationId xmlns:a16="http://schemas.microsoft.com/office/drawing/2014/main" id="{CB4A0646-AD36-9C43-85A2-CC9569FC5823}"/>
              </a:ext>
            </a:extLst>
          </p:cNvPr>
          <p:cNvPicPr>
            <a:picLocks noChangeAspect="1"/>
          </p:cNvPicPr>
          <p:nvPr/>
        </p:nvPicPr>
        <p:blipFill>
          <a:blip r:embed="rId3"/>
          <a:stretch>
            <a:fillRect/>
          </a:stretch>
        </p:blipFill>
        <p:spPr>
          <a:xfrm>
            <a:off x="-108488" y="-635618"/>
            <a:ext cx="12939744" cy="8626496"/>
          </a:xfrm>
          <a:prstGeom prst="rect">
            <a:avLst/>
          </a:prstGeom>
        </p:spPr>
      </p:pic>
      <p:sp>
        <p:nvSpPr>
          <p:cNvPr id="6" name="TextBox 5">
            <a:extLst>
              <a:ext uri="{FF2B5EF4-FFF2-40B4-BE49-F238E27FC236}">
                <a16:creationId xmlns:a16="http://schemas.microsoft.com/office/drawing/2014/main" id="{BB458FC0-5CE9-8944-8159-F36AB9FF9C11}"/>
              </a:ext>
            </a:extLst>
          </p:cNvPr>
          <p:cNvSpPr txBox="1"/>
          <p:nvPr/>
        </p:nvSpPr>
        <p:spPr>
          <a:xfrm>
            <a:off x="817180" y="1545369"/>
            <a:ext cx="8429124" cy="1015663"/>
          </a:xfrm>
          <a:prstGeom prst="rect">
            <a:avLst/>
          </a:prstGeom>
          <a:solidFill>
            <a:srgbClr val="FFFDD0">
              <a:alpha val="67000"/>
            </a:srgbClr>
          </a:solidFill>
          <a:ln w="57150">
            <a:solidFill>
              <a:srgbClr val="2B1E15"/>
            </a:solidFill>
          </a:ln>
          <a:effectLst>
            <a:glow rad="1397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6000" b="1" dirty="0"/>
              <a:t>Chicago Coffee Clusters </a:t>
            </a:r>
          </a:p>
        </p:txBody>
      </p:sp>
      <p:sp>
        <p:nvSpPr>
          <p:cNvPr id="7" name="TextBox 6">
            <a:extLst>
              <a:ext uri="{FF2B5EF4-FFF2-40B4-BE49-F238E27FC236}">
                <a16:creationId xmlns:a16="http://schemas.microsoft.com/office/drawing/2014/main" id="{7A247AB5-05D3-AD40-8FC2-EB85676CD55D}"/>
              </a:ext>
            </a:extLst>
          </p:cNvPr>
          <p:cNvSpPr txBox="1"/>
          <p:nvPr/>
        </p:nvSpPr>
        <p:spPr>
          <a:xfrm>
            <a:off x="3986463" y="3249669"/>
            <a:ext cx="3253491" cy="954107"/>
          </a:xfrm>
          <a:prstGeom prst="rect">
            <a:avLst/>
          </a:prstGeom>
          <a:solidFill>
            <a:srgbClr val="FFFDD0">
              <a:alpha val="67000"/>
            </a:srgbClr>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2800" dirty="0"/>
              <a:t>Max Barry,</a:t>
            </a:r>
          </a:p>
          <a:p>
            <a:pPr algn="ctr"/>
            <a:r>
              <a:rPr lang="en-US" sz="2800" dirty="0"/>
              <a:t>March 28</a:t>
            </a:r>
            <a:r>
              <a:rPr lang="en-US" sz="2800" baseline="30000" dirty="0"/>
              <a:t>th</a:t>
            </a:r>
            <a:r>
              <a:rPr lang="en-US" sz="2800" dirty="0"/>
              <a:t>, 2019</a:t>
            </a:r>
          </a:p>
        </p:txBody>
      </p:sp>
      <p:sp>
        <p:nvSpPr>
          <p:cNvPr id="8" name="Rectangle 7">
            <a:extLst>
              <a:ext uri="{FF2B5EF4-FFF2-40B4-BE49-F238E27FC236}">
                <a16:creationId xmlns:a16="http://schemas.microsoft.com/office/drawing/2014/main" id="{8BB1498E-F5F6-6A4C-80C2-6E0568C4AF6F}"/>
              </a:ext>
            </a:extLst>
          </p:cNvPr>
          <p:cNvSpPr/>
          <p:nvPr/>
        </p:nvSpPr>
        <p:spPr>
          <a:xfrm>
            <a:off x="3048000" y="2967335"/>
            <a:ext cx="6096000" cy="369332"/>
          </a:xfrm>
          <a:prstGeom prst="rect">
            <a:avLst/>
          </a:prstGeom>
        </p:spPr>
        <p:txBody>
          <a:bodyPr>
            <a:spAutoFit/>
          </a:bodyPr>
          <a:lstStyle/>
          <a:p>
            <a:endParaRPr lang="en-US" b="1" dirty="0"/>
          </a:p>
        </p:txBody>
      </p:sp>
    </p:spTree>
    <p:extLst>
      <p:ext uri="{BB962C8B-B14F-4D97-AF65-F5344CB8AC3E}">
        <p14:creationId xmlns:p14="http://schemas.microsoft.com/office/powerpoint/2010/main" val="64421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855BD-6B4E-2A4A-88D9-EB651C71B49F}"/>
              </a:ext>
            </a:extLst>
          </p:cNvPr>
          <p:cNvPicPr>
            <a:picLocks noChangeAspect="1"/>
          </p:cNvPicPr>
          <p:nvPr/>
        </p:nvPicPr>
        <p:blipFill>
          <a:blip r:embed="rId3"/>
          <a:stretch>
            <a:fillRect/>
          </a:stretch>
        </p:blipFill>
        <p:spPr>
          <a:xfrm>
            <a:off x="12700" y="6350"/>
            <a:ext cx="12166600" cy="6845300"/>
          </a:xfrm>
          <a:prstGeom prst="rect">
            <a:avLst/>
          </a:prstGeom>
        </p:spPr>
      </p:pic>
    </p:spTree>
    <p:extLst>
      <p:ext uri="{BB962C8B-B14F-4D97-AF65-F5344CB8AC3E}">
        <p14:creationId xmlns:p14="http://schemas.microsoft.com/office/powerpoint/2010/main" val="2843385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C963951-30B9-864D-B676-8975DB714875}"/>
              </a:ext>
            </a:extLst>
          </p:cNvPr>
          <p:cNvPicPr>
            <a:picLocks noGrp="1" noChangeAspect="1"/>
          </p:cNvPicPr>
          <p:nvPr>
            <p:ph idx="1"/>
          </p:nvPr>
        </p:nvPicPr>
        <p:blipFill>
          <a:blip r:embed="rId3"/>
          <a:stretch>
            <a:fillRect/>
          </a:stretch>
        </p:blipFill>
        <p:spPr>
          <a:xfrm>
            <a:off x="12031" y="0"/>
            <a:ext cx="12237323" cy="6858000"/>
          </a:xfrm>
        </p:spPr>
      </p:pic>
      <p:pic>
        <p:nvPicPr>
          <p:cNvPr id="11" name="Picture 10">
            <a:extLst>
              <a:ext uri="{FF2B5EF4-FFF2-40B4-BE49-F238E27FC236}">
                <a16:creationId xmlns:a16="http://schemas.microsoft.com/office/drawing/2014/main" id="{447E5423-85A0-BB48-8E92-E323F8E69EB7}"/>
              </a:ext>
            </a:extLst>
          </p:cNvPr>
          <p:cNvPicPr>
            <a:picLocks noChangeAspect="1"/>
          </p:cNvPicPr>
          <p:nvPr/>
        </p:nvPicPr>
        <p:blipFill>
          <a:blip r:embed="rId4"/>
          <a:stretch>
            <a:fillRect/>
          </a:stretch>
        </p:blipFill>
        <p:spPr>
          <a:xfrm>
            <a:off x="842211" y="2220258"/>
            <a:ext cx="5444958" cy="3638453"/>
          </a:xfrm>
          <a:prstGeom prst="rect">
            <a:avLst/>
          </a:prstGeom>
        </p:spPr>
      </p:pic>
    </p:spTree>
    <p:extLst>
      <p:ext uri="{BB962C8B-B14F-4D97-AF65-F5344CB8AC3E}">
        <p14:creationId xmlns:p14="http://schemas.microsoft.com/office/powerpoint/2010/main" val="278489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F31E-FC91-3F4E-A1A1-CB1301166202}"/>
              </a:ext>
            </a:extLst>
          </p:cNvPr>
          <p:cNvSpPr>
            <a:spLocks noGrp="1"/>
          </p:cNvSpPr>
          <p:nvPr>
            <p:ph type="title"/>
          </p:nvPr>
        </p:nvSpPr>
        <p:spPr/>
        <p:txBody>
          <a:bodyPr/>
          <a:lstStyle/>
          <a:p>
            <a:endParaRPr lang="en-US" b="1" dirty="0">
              <a:solidFill>
                <a:srgbClr val="2B1E15"/>
              </a:solidFill>
            </a:endParaRPr>
          </a:p>
        </p:txBody>
      </p:sp>
      <p:pic>
        <p:nvPicPr>
          <p:cNvPr id="5" name="Picture 4">
            <a:extLst>
              <a:ext uri="{FF2B5EF4-FFF2-40B4-BE49-F238E27FC236}">
                <a16:creationId xmlns:a16="http://schemas.microsoft.com/office/drawing/2014/main" id="{97720985-55DA-7749-8EEC-A40730F42750}"/>
              </a:ext>
            </a:extLst>
          </p:cNvPr>
          <p:cNvPicPr>
            <a:picLocks noChangeAspect="1"/>
          </p:cNvPicPr>
          <p:nvPr/>
        </p:nvPicPr>
        <p:blipFill>
          <a:blip r:embed="rId3"/>
          <a:stretch>
            <a:fillRect/>
          </a:stretch>
        </p:blipFill>
        <p:spPr>
          <a:xfrm>
            <a:off x="-1690776" y="0"/>
            <a:ext cx="12192000" cy="6845300"/>
          </a:xfrm>
          <a:prstGeom prst="rect">
            <a:avLst/>
          </a:prstGeom>
        </p:spPr>
      </p:pic>
      <p:sp>
        <p:nvSpPr>
          <p:cNvPr id="6" name="TextBox 5">
            <a:extLst>
              <a:ext uri="{FF2B5EF4-FFF2-40B4-BE49-F238E27FC236}">
                <a16:creationId xmlns:a16="http://schemas.microsoft.com/office/drawing/2014/main" id="{7D9A3219-4CC9-6D47-AB99-4DAA9CE16608}"/>
              </a:ext>
            </a:extLst>
          </p:cNvPr>
          <p:cNvSpPr txBox="1"/>
          <p:nvPr/>
        </p:nvSpPr>
        <p:spPr>
          <a:xfrm>
            <a:off x="9061031" y="3099484"/>
            <a:ext cx="2292769"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r>
              <a:rPr lang="en-US" sz="3600" b="1" dirty="0"/>
              <a:t>42 Clusters</a:t>
            </a:r>
          </a:p>
        </p:txBody>
      </p:sp>
    </p:spTree>
    <p:extLst>
      <p:ext uri="{BB962C8B-B14F-4D97-AF65-F5344CB8AC3E}">
        <p14:creationId xmlns:p14="http://schemas.microsoft.com/office/powerpoint/2010/main" val="3764130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B2A52F2-9F47-214A-B19F-7A171F61EC8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14400" y="1353312"/>
            <a:ext cx="7235841" cy="5048685"/>
          </a:xfrm>
        </p:spPr>
      </p:pic>
      <p:sp>
        <p:nvSpPr>
          <p:cNvPr id="4" name="Rectangle 3">
            <a:extLst>
              <a:ext uri="{FF2B5EF4-FFF2-40B4-BE49-F238E27FC236}">
                <a16:creationId xmlns:a16="http://schemas.microsoft.com/office/drawing/2014/main" id="{96D2CCB8-C68E-5D41-903F-CD33BBBD2014}"/>
              </a:ext>
            </a:extLst>
          </p:cNvPr>
          <p:cNvSpPr/>
          <p:nvPr/>
        </p:nvSpPr>
        <p:spPr>
          <a:xfrm>
            <a:off x="914400" y="1389894"/>
            <a:ext cx="7235841" cy="50135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0067310-47AE-A647-B06B-BE8F038C28DE}"/>
              </a:ext>
            </a:extLst>
          </p:cNvPr>
          <p:cNvSpPr txBox="1"/>
          <p:nvPr/>
        </p:nvSpPr>
        <p:spPr>
          <a:xfrm>
            <a:off x="1284968" y="435935"/>
            <a:ext cx="6494703"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Remove Clusters Far from the El</a:t>
            </a:r>
          </a:p>
        </p:txBody>
      </p:sp>
      <p:sp>
        <p:nvSpPr>
          <p:cNvPr id="5" name="TextBox 4">
            <a:extLst>
              <a:ext uri="{FF2B5EF4-FFF2-40B4-BE49-F238E27FC236}">
                <a16:creationId xmlns:a16="http://schemas.microsoft.com/office/drawing/2014/main" id="{C9E062EF-93D9-D444-B59A-E75F36F6CF9F}"/>
              </a:ext>
            </a:extLst>
          </p:cNvPr>
          <p:cNvSpPr txBox="1"/>
          <p:nvPr/>
        </p:nvSpPr>
        <p:spPr>
          <a:xfrm>
            <a:off x="9121981" y="3592144"/>
            <a:ext cx="2292769"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r>
              <a:rPr lang="en-US" sz="3600" b="1" dirty="0"/>
              <a:t>13 Clusters</a:t>
            </a:r>
          </a:p>
        </p:txBody>
      </p:sp>
    </p:spTree>
    <p:extLst>
      <p:ext uri="{BB962C8B-B14F-4D97-AF65-F5344CB8AC3E}">
        <p14:creationId xmlns:p14="http://schemas.microsoft.com/office/powerpoint/2010/main" val="65542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1">
            <a:extLst>
              <a:ext uri="{FF2B5EF4-FFF2-40B4-BE49-F238E27FC236}">
                <a16:creationId xmlns:a16="http://schemas.microsoft.com/office/drawing/2014/main" id="{859081C0-D631-1D47-8446-30443BFB09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1371600"/>
            <a:ext cx="7231056" cy="5020056"/>
          </a:xfrm>
          <a:prstGeom prst="rect">
            <a:avLst/>
          </a:prstGeom>
        </p:spPr>
      </p:pic>
      <p:sp>
        <p:nvSpPr>
          <p:cNvPr id="4" name="Rectangle 3">
            <a:extLst>
              <a:ext uri="{FF2B5EF4-FFF2-40B4-BE49-F238E27FC236}">
                <a16:creationId xmlns:a16="http://schemas.microsoft.com/office/drawing/2014/main" id="{E2424A2B-2330-8C46-93AD-0D4082B231B8}"/>
              </a:ext>
            </a:extLst>
          </p:cNvPr>
          <p:cNvSpPr/>
          <p:nvPr/>
        </p:nvSpPr>
        <p:spPr>
          <a:xfrm>
            <a:off x="914400" y="1398688"/>
            <a:ext cx="7235841" cy="50233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1944D96-9E42-824D-8B46-F732BBBB4F0F}"/>
              </a:ext>
            </a:extLst>
          </p:cNvPr>
          <p:cNvSpPr txBox="1"/>
          <p:nvPr/>
        </p:nvSpPr>
        <p:spPr>
          <a:xfrm>
            <a:off x="1282576" y="457200"/>
            <a:ext cx="6494703"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Remove Clusters with High Crime</a:t>
            </a:r>
          </a:p>
        </p:txBody>
      </p:sp>
      <p:sp>
        <p:nvSpPr>
          <p:cNvPr id="5" name="TextBox 4">
            <a:extLst>
              <a:ext uri="{FF2B5EF4-FFF2-40B4-BE49-F238E27FC236}">
                <a16:creationId xmlns:a16="http://schemas.microsoft.com/office/drawing/2014/main" id="{CA130F98-C357-C548-AD04-022116550AC6}"/>
              </a:ext>
            </a:extLst>
          </p:cNvPr>
          <p:cNvSpPr txBox="1"/>
          <p:nvPr/>
        </p:nvSpPr>
        <p:spPr>
          <a:xfrm>
            <a:off x="9121981" y="3592144"/>
            <a:ext cx="2292769"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b="1" dirty="0"/>
              <a:t>7 Clusters</a:t>
            </a:r>
          </a:p>
        </p:txBody>
      </p:sp>
    </p:spTree>
    <p:extLst>
      <p:ext uri="{BB962C8B-B14F-4D97-AF65-F5344CB8AC3E}">
        <p14:creationId xmlns:p14="http://schemas.microsoft.com/office/powerpoint/2010/main" val="1053429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a:extLst>
              <a:ext uri="{FF2B5EF4-FFF2-40B4-BE49-F238E27FC236}">
                <a16:creationId xmlns:a16="http://schemas.microsoft.com/office/drawing/2014/main" id="{65B35AF3-F8EF-2C43-85EB-BAFB317872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1371600"/>
            <a:ext cx="7235841" cy="5023379"/>
          </a:xfrm>
          <a:prstGeom prst="rect">
            <a:avLst/>
          </a:prstGeom>
        </p:spPr>
      </p:pic>
      <p:sp>
        <p:nvSpPr>
          <p:cNvPr id="11" name="Rectangle 10">
            <a:extLst>
              <a:ext uri="{FF2B5EF4-FFF2-40B4-BE49-F238E27FC236}">
                <a16:creationId xmlns:a16="http://schemas.microsoft.com/office/drawing/2014/main" id="{887453E0-9ECA-F842-BD5F-37CA3788B13B}"/>
              </a:ext>
            </a:extLst>
          </p:cNvPr>
          <p:cNvSpPr/>
          <p:nvPr/>
        </p:nvSpPr>
        <p:spPr>
          <a:xfrm>
            <a:off x="914400" y="1371600"/>
            <a:ext cx="7268431" cy="50106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6B1225B4-3E70-AC45-8809-2D1796008275}"/>
              </a:ext>
            </a:extLst>
          </p:cNvPr>
          <p:cNvSpPr txBox="1"/>
          <p:nvPr/>
        </p:nvSpPr>
        <p:spPr>
          <a:xfrm>
            <a:off x="898104" y="463021"/>
            <a:ext cx="7268431"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Remove Clusters with Low Population</a:t>
            </a:r>
          </a:p>
        </p:txBody>
      </p:sp>
      <p:sp>
        <p:nvSpPr>
          <p:cNvPr id="6" name="TextBox 5">
            <a:extLst>
              <a:ext uri="{FF2B5EF4-FFF2-40B4-BE49-F238E27FC236}">
                <a16:creationId xmlns:a16="http://schemas.microsoft.com/office/drawing/2014/main" id="{20478A23-7A38-DC4E-B648-E8A6DF9323D0}"/>
              </a:ext>
            </a:extLst>
          </p:cNvPr>
          <p:cNvSpPr txBox="1"/>
          <p:nvPr/>
        </p:nvSpPr>
        <p:spPr>
          <a:xfrm>
            <a:off x="9121981" y="3592144"/>
            <a:ext cx="2292769"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b="1" dirty="0"/>
              <a:t>5 Clusters</a:t>
            </a:r>
          </a:p>
        </p:txBody>
      </p:sp>
    </p:spTree>
    <p:extLst>
      <p:ext uri="{BB962C8B-B14F-4D97-AF65-F5344CB8AC3E}">
        <p14:creationId xmlns:p14="http://schemas.microsoft.com/office/powerpoint/2010/main" val="358608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F0CEBD1-74B1-C14F-AEF6-9347901571F7}"/>
              </a:ext>
            </a:extLst>
          </p:cNvPr>
          <p:cNvSpPr/>
          <p:nvPr/>
        </p:nvSpPr>
        <p:spPr>
          <a:xfrm>
            <a:off x="8397006" y="3634164"/>
            <a:ext cx="418455" cy="41845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BE29376-DF4C-2B4F-A81D-15C9640040A5}"/>
              </a:ext>
            </a:extLst>
          </p:cNvPr>
          <p:cNvSpPr txBox="1"/>
          <p:nvPr/>
        </p:nvSpPr>
        <p:spPr>
          <a:xfrm>
            <a:off x="9044917" y="3451930"/>
            <a:ext cx="2922722" cy="830997"/>
          </a:xfrm>
          <a:prstGeom prst="rect">
            <a:avLst/>
          </a:prstGeom>
          <a:noFill/>
        </p:spPr>
        <p:txBody>
          <a:bodyPr wrap="square" rtlCol="0">
            <a:spAutoFit/>
          </a:bodyPr>
          <a:lstStyle/>
          <a:p>
            <a:r>
              <a:rPr lang="en-US" sz="2400" dirty="0"/>
              <a:t>Very high pop., some business</a:t>
            </a:r>
          </a:p>
        </p:txBody>
      </p:sp>
      <p:sp>
        <p:nvSpPr>
          <p:cNvPr id="7" name="Oval 6">
            <a:extLst>
              <a:ext uri="{FF2B5EF4-FFF2-40B4-BE49-F238E27FC236}">
                <a16:creationId xmlns:a16="http://schemas.microsoft.com/office/drawing/2014/main" id="{60B3D1F6-D98C-C64D-A0F1-822A2A84CF14}"/>
              </a:ext>
            </a:extLst>
          </p:cNvPr>
          <p:cNvSpPr/>
          <p:nvPr/>
        </p:nvSpPr>
        <p:spPr>
          <a:xfrm>
            <a:off x="8397006" y="2727988"/>
            <a:ext cx="418455" cy="41845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C194C56-61B6-0E44-BB14-A3DA4EAB0D8B}"/>
              </a:ext>
            </a:extLst>
          </p:cNvPr>
          <p:cNvSpPr txBox="1"/>
          <p:nvPr/>
        </p:nvSpPr>
        <p:spPr>
          <a:xfrm>
            <a:off x="9008328" y="2490539"/>
            <a:ext cx="3206424" cy="830997"/>
          </a:xfrm>
          <a:prstGeom prst="rect">
            <a:avLst/>
          </a:prstGeom>
          <a:noFill/>
        </p:spPr>
        <p:txBody>
          <a:bodyPr wrap="square" rtlCol="0">
            <a:spAutoFit/>
          </a:bodyPr>
          <a:lstStyle/>
          <a:p>
            <a:r>
              <a:rPr lang="en-US" sz="2400" dirty="0"/>
              <a:t>Highest pop., some business, closest to El</a:t>
            </a:r>
          </a:p>
        </p:txBody>
      </p:sp>
      <p:sp>
        <p:nvSpPr>
          <p:cNvPr id="9" name="Oval 8">
            <a:extLst>
              <a:ext uri="{FF2B5EF4-FFF2-40B4-BE49-F238E27FC236}">
                <a16:creationId xmlns:a16="http://schemas.microsoft.com/office/drawing/2014/main" id="{E30BFF7E-1132-2B45-AC78-65D834274CF6}"/>
              </a:ext>
            </a:extLst>
          </p:cNvPr>
          <p:cNvSpPr/>
          <p:nvPr/>
        </p:nvSpPr>
        <p:spPr>
          <a:xfrm>
            <a:off x="8397006" y="1745519"/>
            <a:ext cx="418455" cy="418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B3C25F7-B7F9-B14A-B4AF-FE7F9502500C}"/>
              </a:ext>
            </a:extLst>
          </p:cNvPr>
          <p:cNvSpPr txBox="1"/>
          <p:nvPr/>
        </p:nvSpPr>
        <p:spPr>
          <a:xfrm>
            <a:off x="9008328" y="1639436"/>
            <a:ext cx="3839276" cy="830997"/>
          </a:xfrm>
          <a:prstGeom prst="rect">
            <a:avLst/>
          </a:prstGeom>
          <a:noFill/>
        </p:spPr>
        <p:txBody>
          <a:bodyPr wrap="square" rtlCol="0">
            <a:spAutoFit/>
          </a:bodyPr>
          <a:lstStyle/>
          <a:p>
            <a:r>
              <a:rPr lang="en-US" sz="2400" dirty="0"/>
              <a:t>Highest business, </a:t>
            </a:r>
          </a:p>
          <a:p>
            <a:r>
              <a:rPr lang="en-US" sz="2400" dirty="0"/>
              <a:t>lowest pop.</a:t>
            </a:r>
          </a:p>
        </p:txBody>
      </p:sp>
      <p:sp>
        <p:nvSpPr>
          <p:cNvPr id="11" name="Oval 10">
            <a:extLst>
              <a:ext uri="{FF2B5EF4-FFF2-40B4-BE49-F238E27FC236}">
                <a16:creationId xmlns:a16="http://schemas.microsoft.com/office/drawing/2014/main" id="{B05D89D7-DE2C-1D4A-A044-81B8000E6C84}"/>
              </a:ext>
            </a:extLst>
          </p:cNvPr>
          <p:cNvSpPr/>
          <p:nvPr/>
        </p:nvSpPr>
        <p:spPr>
          <a:xfrm>
            <a:off x="8372894" y="4584646"/>
            <a:ext cx="418455" cy="4184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DC9FBED-4A9C-4F43-9FB0-1E05F4ACE3D9}"/>
              </a:ext>
            </a:extLst>
          </p:cNvPr>
          <p:cNvSpPr txBox="1"/>
          <p:nvPr/>
        </p:nvSpPr>
        <p:spPr>
          <a:xfrm>
            <a:off x="9008328" y="4455713"/>
            <a:ext cx="2922722" cy="830997"/>
          </a:xfrm>
          <a:prstGeom prst="rect">
            <a:avLst/>
          </a:prstGeom>
          <a:noFill/>
        </p:spPr>
        <p:txBody>
          <a:bodyPr wrap="square" rtlCol="0">
            <a:spAutoFit/>
          </a:bodyPr>
          <a:lstStyle/>
          <a:p>
            <a:r>
              <a:rPr lang="en-US" sz="2400" dirty="0"/>
              <a:t>High pop., some business</a:t>
            </a:r>
          </a:p>
        </p:txBody>
      </p:sp>
      <p:sp>
        <p:nvSpPr>
          <p:cNvPr id="13" name="Oval 12">
            <a:extLst>
              <a:ext uri="{FF2B5EF4-FFF2-40B4-BE49-F238E27FC236}">
                <a16:creationId xmlns:a16="http://schemas.microsoft.com/office/drawing/2014/main" id="{1A8DF75F-5BF9-7943-804A-4454AF5D1F61}"/>
              </a:ext>
            </a:extLst>
          </p:cNvPr>
          <p:cNvSpPr/>
          <p:nvPr/>
        </p:nvSpPr>
        <p:spPr>
          <a:xfrm>
            <a:off x="8372894" y="5562837"/>
            <a:ext cx="418455" cy="41845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D714DA7-C71E-8749-AE72-F02F66CFEBFB}"/>
              </a:ext>
            </a:extLst>
          </p:cNvPr>
          <p:cNvSpPr txBox="1"/>
          <p:nvPr/>
        </p:nvSpPr>
        <p:spPr>
          <a:xfrm>
            <a:off x="9044917" y="5437670"/>
            <a:ext cx="2922722" cy="1200329"/>
          </a:xfrm>
          <a:prstGeom prst="rect">
            <a:avLst/>
          </a:prstGeom>
          <a:noFill/>
        </p:spPr>
        <p:txBody>
          <a:bodyPr wrap="square" rtlCol="0">
            <a:spAutoFit/>
          </a:bodyPr>
          <a:lstStyle/>
          <a:p>
            <a:r>
              <a:rPr lang="en-US" sz="2400" dirty="0"/>
              <a:t>High pop., some business, highest crime</a:t>
            </a:r>
          </a:p>
        </p:txBody>
      </p:sp>
      <p:pic>
        <p:nvPicPr>
          <p:cNvPr id="16" name="Content Placeholder 14">
            <a:extLst>
              <a:ext uri="{FF2B5EF4-FFF2-40B4-BE49-F238E27FC236}">
                <a16:creationId xmlns:a16="http://schemas.microsoft.com/office/drawing/2014/main" id="{381FFBF6-B885-9443-A283-15C47CE27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1371600"/>
            <a:ext cx="7232904" cy="5021340"/>
          </a:xfrm>
          <a:prstGeom prst="rect">
            <a:avLst/>
          </a:prstGeom>
        </p:spPr>
      </p:pic>
      <p:sp>
        <p:nvSpPr>
          <p:cNvPr id="17" name="Rectangle 16">
            <a:extLst>
              <a:ext uri="{FF2B5EF4-FFF2-40B4-BE49-F238E27FC236}">
                <a16:creationId xmlns:a16="http://schemas.microsoft.com/office/drawing/2014/main" id="{C5359942-7CE0-7044-92DC-5C2426BB0898}"/>
              </a:ext>
            </a:extLst>
          </p:cNvPr>
          <p:cNvSpPr/>
          <p:nvPr/>
        </p:nvSpPr>
        <p:spPr>
          <a:xfrm>
            <a:off x="914400" y="1347535"/>
            <a:ext cx="7232903" cy="504540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606E7D1B-6911-7D4E-A718-FB005D1B53AB}"/>
              </a:ext>
            </a:extLst>
          </p:cNvPr>
          <p:cNvSpPr txBox="1"/>
          <p:nvPr/>
        </p:nvSpPr>
        <p:spPr>
          <a:xfrm>
            <a:off x="2419603" y="504383"/>
            <a:ext cx="4222496"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Target Clusters</a:t>
            </a:r>
          </a:p>
        </p:txBody>
      </p:sp>
    </p:spTree>
    <p:extLst>
      <p:ext uri="{BB962C8B-B14F-4D97-AF65-F5344CB8AC3E}">
        <p14:creationId xmlns:p14="http://schemas.microsoft.com/office/powerpoint/2010/main" val="312935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30">
            <a:extLst>
              <a:ext uri="{FF2B5EF4-FFF2-40B4-BE49-F238E27FC236}">
                <a16:creationId xmlns:a16="http://schemas.microsoft.com/office/drawing/2014/main" id="{6E53EFF3-27CA-0546-A451-89DB5E35B3D7}"/>
              </a:ext>
            </a:extLst>
          </p:cNvPr>
          <p:cNvPicPr>
            <a:picLocks noGrp="1" noChangeAspect="1"/>
          </p:cNvPicPr>
          <p:nvPr>
            <p:ph idx="1"/>
          </p:nvPr>
        </p:nvPicPr>
        <p:blipFill rotWithShape="1">
          <a:blip r:embed="rId3">
            <a:extLst>
              <a:ext uri="{96DAC541-7B7A-43D3-8B79-37D633B846F1}">
                <asvg:svgBlip xmlns:asvg="http://schemas.microsoft.com/office/drawing/2016/SVG/main" r:embed="rId4"/>
              </a:ext>
            </a:extLst>
          </a:blip>
          <a:srcRect l="18281" t="23720" r="31805" b="16427"/>
          <a:stretch/>
        </p:blipFill>
        <p:spPr>
          <a:xfrm>
            <a:off x="-1" y="-64868"/>
            <a:ext cx="8082537" cy="6922868"/>
          </a:xfrm>
        </p:spPr>
      </p:pic>
      <p:sp>
        <p:nvSpPr>
          <p:cNvPr id="2" name="Title 1">
            <a:extLst>
              <a:ext uri="{FF2B5EF4-FFF2-40B4-BE49-F238E27FC236}">
                <a16:creationId xmlns:a16="http://schemas.microsoft.com/office/drawing/2014/main" id="{28E1DAA0-67E1-E242-B382-7D94D8C13CD1}"/>
              </a:ext>
            </a:extLst>
          </p:cNvPr>
          <p:cNvSpPr>
            <a:spLocks noGrp="1"/>
          </p:cNvSpPr>
          <p:nvPr>
            <p:ph type="title"/>
          </p:nvPr>
        </p:nvSpPr>
        <p:spPr>
          <a:xfrm>
            <a:off x="795201" y="-60323"/>
            <a:ext cx="10515600" cy="1325563"/>
          </a:xfrm>
        </p:spPr>
        <p:txBody>
          <a:bodyPr/>
          <a:lstStyle/>
          <a:p>
            <a:endParaRPr lang="en-US" dirty="0"/>
          </a:p>
        </p:txBody>
      </p:sp>
      <p:sp>
        <p:nvSpPr>
          <p:cNvPr id="21" name="TextBox 20">
            <a:extLst>
              <a:ext uri="{FF2B5EF4-FFF2-40B4-BE49-F238E27FC236}">
                <a16:creationId xmlns:a16="http://schemas.microsoft.com/office/drawing/2014/main" id="{33A4C405-4328-3541-8DE1-34B7C61EA40A}"/>
              </a:ext>
            </a:extLst>
          </p:cNvPr>
          <p:cNvSpPr txBox="1"/>
          <p:nvPr/>
        </p:nvSpPr>
        <p:spPr>
          <a:xfrm>
            <a:off x="7088305" y="678697"/>
            <a:ext cx="4222496"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Blocks to Investigate</a:t>
            </a:r>
          </a:p>
        </p:txBody>
      </p:sp>
      <p:sp>
        <p:nvSpPr>
          <p:cNvPr id="3" name="Oval 2">
            <a:extLst>
              <a:ext uri="{FF2B5EF4-FFF2-40B4-BE49-F238E27FC236}">
                <a16:creationId xmlns:a16="http://schemas.microsoft.com/office/drawing/2014/main" id="{1DEDA677-F32B-2646-8775-7565DA887403}"/>
              </a:ext>
            </a:extLst>
          </p:cNvPr>
          <p:cNvSpPr/>
          <p:nvPr/>
        </p:nvSpPr>
        <p:spPr>
          <a:xfrm>
            <a:off x="3474295" y="790781"/>
            <a:ext cx="1121434" cy="112143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7ADCB90-9904-F549-9319-3D2853FB32FC}"/>
              </a:ext>
            </a:extLst>
          </p:cNvPr>
          <p:cNvSpPr/>
          <p:nvPr/>
        </p:nvSpPr>
        <p:spPr>
          <a:xfrm>
            <a:off x="7483426" y="3643277"/>
            <a:ext cx="418455" cy="41845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DD17D883-E9D9-4247-A3E9-EB6DABB731B3}"/>
              </a:ext>
            </a:extLst>
          </p:cNvPr>
          <p:cNvSpPr txBox="1"/>
          <p:nvPr/>
        </p:nvSpPr>
        <p:spPr>
          <a:xfrm>
            <a:off x="8131337" y="3461043"/>
            <a:ext cx="2922722" cy="830997"/>
          </a:xfrm>
          <a:prstGeom prst="rect">
            <a:avLst/>
          </a:prstGeom>
          <a:noFill/>
        </p:spPr>
        <p:txBody>
          <a:bodyPr wrap="square" rtlCol="0">
            <a:spAutoFit/>
          </a:bodyPr>
          <a:lstStyle/>
          <a:p>
            <a:r>
              <a:rPr lang="en-US" sz="2400" dirty="0"/>
              <a:t>Very high pop., some business</a:t>
            </a:r>
          </a:p>
        </p:txBody>
      </p:sp>
      <p:sp>
        <p:nvSpPr>
          <p:cNvPr id="24" name="Oval 23">
            <a:extLst>
              <a:ext uri="{FF2B5EF4-FFF2-40B4-BE49-F238E27FC236}">
                <a16:creationId xmlns:a16="http://schemas.microsoft.com/office/drawing/2014/main" id="{9AFA9D13-2737-0A40-9EB9-CAAD0A586313}"/>
              </a:ext>
            </a:extLst>
          </p:cNvPr>
          <p:cNvSpPr/>
          <p:nvPr/>
        </p:nvSpPr>
        <p:spPr>
          <a:xfrm>
            <a:off x="7483426" y="2737101"/>
            <a:ext cx="418455" cy="41845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3A911D0-C0A0-E54F-A3B7-3D59395B2524}"/>
              </a:ext>
            </a:extLst>
          </p:cNvPr>
          <p:cNvSpPr txBox="1"/>
          <p:nvPr/>
        </p:nvSpPr>
        <p:spPr>
          <a:xfrm>
            <a:off x="8094748" y="2499652"/>
            <a:ext cx="3206424" cy="830997"/>
          </a:xfrm>
          <a:prstGeom prst="rect">
            <a:avLst/>
          </a:prstGeom>
          <a:noFill/>
        </p:spPr>
        <p:txBody>
          <a:bodyPr wrap="square" rtlCol="0">
            <a:spAutoFit/>
          </a:bodyPr>
          <a:lstStyle/>
          <a:p>
            <a:r>
              <a:rPr lang="en-US" sz="2400" dirty="0"/>
              <a:t>Highest pop., some business, closest to El</a:t>
            </a:r>
          </a:p>
        </p:txBody>
      </p:sp>
      <p:sp>
        <p:nvSpPr>
          <p:cNvPr id="26" name="Oval 25">
            <a:extLst>
              <a:ext uri="{FF2B5EF4-FFF2-40B4-BE49-F238E27FC236}">
                <a16:creationId xmlns:a16="http://schemas.microsoft.com/office/drawing/2014/main" id="{12959D66-9483-0946-97FC-A47565E8F4FA}"/>
              </a:ext>
            </a:extLst>
          </p:cNvPr>
          <p:cNvSpPr/>
          <p:nvPr/>
        </p:nvSpPr>
        <p:spPr>
          <a:xfrm>
            <a:off x="7483426" y="1754632"/>
            <a:ext cx="418455" cy="418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1F9B8A4-1AB5-5C47-9F59-3ED9DCF9311C}"/>
              </a:ext>
            </a:extLst>
          </p:cNvPr>
          <p:cNvSpPr txBox="1"/>
          <p:nvPr/>
        </p:nvSpPr>
        <p:spPr>
          <a:xfrm>
            <a:off x="8094748" y="1648549"/>
            <a:ext cx="3839276" cy="830997"/>
          </a:xfrm>
          <a:prstGeom prst="rect">
            <a:avLst/>
          </a:prstGeom>
          <a:noFill/>
        </p:spPr>
        <p:txBody>
          <a:bodyPr wrap="square" rtlCol="0">
            <a:spAutoFit/>
          </a:bodyPr>
          <a:lstStyle/>
          <a:p>
            <a:r>
              <a:rPr lang="en-US" sz="2400" dirty="0"/>
              <a:t>Highest business, </a:t>
            </a:r>
          </a:p>
          <a:p>
            <a:r>
              <a:rPr lang="en-US" sz="2400" dirty="0"/>
              <a:t>lowest pop., lowest crime</a:t>
            </a:r>
          </a:p>
        </p:txBody>
      </p:sp>
      <p:sp>
        <p:nvSpPr>
          <p:cNvPr id="28" name="Oval 27">
            <a:extLst>
              <a:ext uri="{FF2B5EF4-FFF2-40B4-BE49-F238E27FC236}">
                <a16:creationId xmlns:a16="http://schemas.microsoft.com/office/drawing/2014/main" id="{1B0FD639-ED57-A249-ACB5-24D48C706668}"/>
              </a:ext>
            </a:extLst>
          </p:cNvPr>
          <p:cNvSpPr/>
          <p:nvPr/>
        </p:nvSpPr>
        <p:spPr>
          <a:xfrm>
            <a:off x="7459314" y="4593759"/>
            <a:ext cx="418455" cy="4184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8FAEF95E-5A44-D648-AE71-388421A9260E}"/>
              </a:ext>
            </a:extLst>
          </p:cNvPr>
          <p:cNvSpPr txBox="1"/>
          <p:nvPr/>
        </p:nvSpPr>
        <p:spPr>
          <a:xfrm>
            <a:off x="8094748" y="4401762"/>
            <a:ext cx="2922722" cy="1200329"/>
          </a:xfrm>
          <a:prstGeom prst="rect">
            <a:avLst/>
          </a:prstGeom>
          <a:noFill/>
        </p:spPr>
        <p:txBody>
          <a:bodyPr wrap="square" rtlCol="0">
            <a:spAutoFit/>
          </a:bodyPr>
          <a:lstStyle/>
          <a:p>
            <a:r>
              <a:rPr lang="en-US" sz="2400" dirty="0"/>
              <a:t>High pop., some business, higher crime</a:t>
            </a:r>
          </a:p>
        </p:txBody>
      </p:sp>
      <p:sp>
        <p:nvSpPr>
          <p:cNvPr id="30" name="Oval 29">
            <a:extLst>
              <a:ext uri="{FF2B5EF4-FFF2-40B4-BE49-F238E27FC236}">
                <a16:creationId xmlns:a16="http://schemas.microsoft.com/office/drawing/2014/main" id="{35A6E349-9337-D049-A71C-A87CB042E850}"/>
              </a:ext>
            </a:extLst>
          </p:cNvPr>
          <p:cNvSpPr/>
          <p:nvPr/>
        </p:nvSpPr>
        <p:spPr>
          <a:xfrm>
            <a:off x="7459314" y="5745375"/>
            <a:ext cx="418455" cy="41845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8C6DDD3C-0DCD-AD49-8B92-FA76FC7A7BF0}"/>
              </a:ext>
            </a:extLst>
          </p:cNvPr>
          <p:cNvSpPr txBox="1"/>
          <p:nvPr/>
        </p:nvSpPr>
        <p:spPr>
          <a:xfrm>
            <a:off x="8084039" y="5541379"/>
            <a:ext cx="2922722" cy="1200329"/>
          </a:xfrm>
          <a:prstGeom prst="rect">
            <a:avLst/>
          </a:prstGeom>
          <a:noFill/>
        </p:spPr>
        <p:txBody>
          <a:bodyPr wrap="square" rtlCol="0">
            <a:spAutoFit/>
          </a:bodyPr>
          <a:lstStyle/>
          <a:p>
            <a:r>
              <a:rPr lang="en-US" sz="2400" dirty="0"/>
              <a:t>High pop., some business, highest crime</a:t>
            </a:r>
          </a:p>
        </p:txBody>
      </p:sp>
    </p:spTree>
    <p:extLst>
      <p:ext uri="{BB962C8B-B14F-4D97-AF65-F5344CB8AC3E}">
        <p14:creationId xmlns:p14="http://schemas.microsoft.com/office/powerpoint/2010/main" val="157364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1608586-B961-5C46-9BFF-DC5436D928E2}"/>
              </a:ext>
            </a:extLst>
          </p:cNvPr>
          <p:cNvPicPr>
            <a:picLocks noChangeAspect="1"/>
          </p:cNvPicPr>
          <p:nvPr/>
        </p:nvPicPr>
        <p:blipFill rotWithShape="1">
          <a:blip r:embed="rId3"/>
          <a:srcRect l="1" r="20441" b="11057"/>
          <a:stretch/>
        </p:blipFill>
        <p:spPr>
          <a:xfrm>
            <a:off x="1826057" y="518197"/>
            <a:ext cx="8675695" cy="6190824"/>
          </a:xfrm>
          <a:prstGeom prst="rect">
            <a:avLst/>
          </a:prstGeom>
        </p:spPr>
      </p:pic>
      <p:grpSp>
        <p:nvGrpSpPr>
          <p:cNvPr id="7" name="Group 6">
            <a:extLst>
              <a:ext uri="{FF2B5EF4-FFF2-40B4-BE49-F238E27FC236}">
                <a16:creationId xmlns:a16="http://schemas.microsoft.com/office/drawing/2014/main" id="{79223DAF-02C5-FB4F-81D2-9C6F5BB5103F}"/>
              </a:ext>
            </a:extLst>
          </p:cNvPr>
          <p:cNvGrpSpPr/>
          <p:nvPr/>
        </p:nvGrpSpPr>
        <p:grpSpPr>
          <a:xfrm>
            <a:off x="1826057" y="518197"/>
            <a:ext cx="8718407" cy="6190824"/>
            <a:chOff x="1736794" y="431223"/>
            <a:chExt cx="8718407" cy="6190824"/>
          </a:xfrm>
        </p:grpSpPr>
        <p:pic>
          <p:nvPicPr>
            <p:cNvPr id="5" name="Picture 4">
              <a:extLst>
                <a:ext uri="{FF2B5EF4-FFF2-40B4-BE49-F238E27FC236}">
                  <a16:creationId xmlns:a16="http://schemas.microsoft.com/office/drawing/2014/main" id="{E3524243-301F-D44F-B980-8CCC6726151D}"/>
                </a:ext>
              </a:extLst>
            </p:cNvPr>
            <p:cNvPicPr>
              <a:picLocks noChangeAspect="1"/>
            </p:cNvPicPr>
            <p:nvPr/>
          </p:nvPicPr>
          <p:blipFill rotWithShape="1">
            <a:blip r:embed="rId4"/>
            <a:srcRect l="6664" b="4222"/>
            <a:stretch/>
          </p:blipFill>
          <p:spPr>
            <a:xfrm>
              <a:off x="1736794" y="431223"/>
              <a:ext cx="8718407" cy="6190824"/>
            </a:xfrm>
            <a:prstGeom prst="rect">
              <a:avLst/>
            </a:prstGeom>
          </p:spPr>
        </p:pic>
        <p:sp>
          <p:nvSpPr>
            <p:cNvPr id="6" name="Oval 5">
              <a:extLst>
                <a:ext uri="{FF2B5EF4-FFF2-40B4-BE49-F238E27FC236}">
                  <a16:creationId xmlns:a16="http://schemas.microsoft.com/office/drawing/2014/main" id="{F851B622-019D-0840-BAEF-74E97AC7FDD0}"/>
                </a:ext>
              </a:extLst>
            </p:cNvPr>
            <p:cNvSpPr/>
            <p:nvPr/>
          </p:nvSpPr>
          <p:spPr>
            <a:xfrm>
              <a:off x="6062338" y="3095424"/>
              <a:ext cx="481263" cy="481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A715E8F0-B21A-9148-AFAE-20BF0EFB303A}"/>
              </a:ext>
            </a:extLst>
          </p:cNvPr>
          <p:cNvSpPr/>
          <p:nvPr/>
        </p:nvSpPr>
        <p:spPr>
          <a:xfrm>
            <a:off x="1826057" y="518197"/>
            <a:ext cx="8718406" cy="619082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B89F0E3-F24D-D646-B972-640A35861575}"/>
              </a:ext>
            </a:extLst>
          </p:cNvPr>
          <p:cNvSpPr txBox="1"/>
          <p:nvPr/>
        </p:nvSpPr>
        <p:spPr>
          <a:xfrm>
            <a:off x="3175715" y="235953"/>
            <a:ext cx="5840566" cy="1200329"/>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Coffee Shop </a:t>
            </a:r>
          </a:p>
          <a:p>
            <a:pPr algn="ctr"/>
            <a:r>
              <a:rPr lang="en-US" sz="3600" dirty="0"/>
              <a:t>Location Recommendation</a:t>
            </a:r>
          </a:p>
        </p:txBody>
      </p:sp>
    </p:spTree>
    <p:extLst>
      <p:ext uri="{BB962C8B-B14F-4D97-AF65-F5344CB8AC3E}">
        <p14:creationId xmlns:p14="http://schemas.microsoft.com/office/powerpoint/2010/main" val="315522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2C6C47-7EC2-D945-A7A3-ACB84609AF33}"/>
              </a:ext>
            </a:extLst>
          </p:cNvPr>
          <p:cNvSpPr txBox="1"/>
          <p:nvPr/>
        </p:nvSpPr>
        <p:spPr>
          <a:xfrm>
            <a:off x="683527" y="855697"/>
            <a:ext cx="5840566"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General Business Applications</a:t>
            </a:r>
          </a:p>
        </p:txBody>
      </p:sp>
      <p:sp>
        <p:nvSpPr>
          <p:cNvPr id="12" name="TextBox 11">
            <a:extLst>
              <a:ext uri="{FF2B5EF4-FFF2-40B4-BE49-F238E27FC236}">
                <a16:creationId xmlns:a16="http://schemas.microsoft.com/office/drawing/2014/main" id="{92B6F63C-BC59-D146-9665-ECD33E2E9A8A}"/>
              </a:ext>
            </a:extLst>
          </p:cNvPr>
          <p:cNvSpPr txBox="1"/>
          <p:nvPr/>
        </p:nvSpPr>
        <p:spPr>
          <a:xfrm>
            <a:off x="1862383" y="1987206"/>
            <a:ext cx="5630095" cy="461665"/>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r>
              <a:rPr lang="en-US" sz="2400" dirty="0"/>
              <a:t>Selecting where to open a new office</a:t>
            </a:r>
          </a:p>
        </p:txBody>
      </p:sp>
      <p:sp>
        <p:nvSpPr>
          <p:cNvPr id="13" name="TextBox 12">
            <a:extLst>
              <a:ext uri="{FF2B5EF4-FFF2-40B4-BE49-F238E27FC236}">
                <a16:creationId xmlns:a16="http://schemas.microsoft.com/office/drawing/2014/main" id="{3BB7F2E3-6FC8-544B-B55E-2B98C382F0F6}"/>
              </a:ext>
            </a:extLst>
          </p:cNvPr>
          <p:cNvSpPr txBox="1"/>
          <p:nvPr/>
        </p:nvSpPr>
        <p:spPr>
          <a:xfrm>
            <a:off x="1862383" y="2934049"/>
            <a:ext cx="6940956" cy="461665"/>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r>
              <a:rPr lang="en-US" sz="2400" dirty="0"/>
              <a:t>Geographic and demographic customer insight</a:t>
            </a:r>
          </a:p>
        </p:txBody>
      </p:sp>
      <p:sp>
        <p:nvSpPr>
          <p:cNvPr id="14" name="TextBox 13">
            <a:extLst>
              <a:ext uri="{FF2B5EF4-FFF2-40B4-BE49-F238E27FC236}">
                <a16:creationId xmlns:a16="http://schemas.microsoft.com/office/drawing/2014/main" id="{8AEBEEE1-BC62-4347-A3C3-95E970729809}"/>
              </a:ext>
            </a:extLst>
          </p:cNvPr>
          <p:cNvSpPr txBox="1"/>
          <p:nvPr/>
        </p:nvSpPr>
        <p:spPr>
          <a:xfrm>
            <a:off x="1862385" y="3803350"/>
            <a:ext cx="2709615" cy="461665"/>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r>
              <a:rPr lang="en-US" sz="2400" dirty="0"/>
              <a:t>Targeted advertising</a:t>
            </a:r>
          </a:p>
        </p:txBody>
      </p:sp>
      <p:sp>
        <p:nvSpPr>
          <p:cNvPr id="16" name="TextBox 15">
            <a:extLst>
              <a:ext uri="{FF2B5EF4-FFF2-40B4-BE49-F238E27FC236}">
                <a16:creationId xmlns:a16="http://schemas.microsoft.com/office/drawing/2014/main" id="{BF981C41-DBBB-544A-8EA2-5F6EA11B797D}"/>
              </a:ext>
            </a:extLst>
          </p:cNvPr>
          <p:cNvSpPr txBox="1"/>
          <p:nvPr/>
        </p:nvSpPr>
        <p:spPr>
          <a:xfrm>
            <a:off x="1862384" y="4639961"/>
            <a:ext cx="5630095" cy="461665"/>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r>
              <a:rPr lang="en-US" sz="2400" dirty="0"/>
              <a:t>Visualizing and predicting growth patterns</a:t>
            </a:r>
          </a:p>
        </p:txBody>
      </p:sp>
    </p:spTree>
    <p:extLst>
      <p:ext uri="{BB962C8B-B14F-4D97-AF65-F5344CB8AC3E}">
        <p14:creationId xmlns:p14="http://schemas.microsoft.com/office/powerpoint/2010/main" val="35670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CDD1AD1-FBF1-D543-B9F2-1DD47E3ED30C}"/>
              </a:ext>
            </a:extLst>
          </p:cNvPr>
          <p:cNvPicPr>
            <a:picLocks noChangeAspect="1"/>
          </p:cNvPicPr>
          <p:nvPr/>
        </p:nvPicPr>
        <p:blipFill>
          <a:blip r:embed="rId3"/>
          <a:stretch>
            <a:fillRect/>
          </a:stretch>
        </p:blipFill>
        <p:spPr>
          <a:xfrm>
            <a:off x="-26097" y="-32986"/>
            <a:ext cx="6592297" cy="4944223"/>
          </a:xfrm>
          <a:prstGeom prst="rect">
            <a:avLst/>
          </a:prstGeom>
        </p:spPr>
      </p:pic>
      <p:pic>
        <p:nvPicPr>
          <p:cNvPr id="4" name="Picture 3">
            <a:extLst>
              <a:ext uri="{FF2B5EF4-FFF2-40B4-BE49-F238E27FC236}">
                <a16:creationId xmlns:a16="http://schemas.microsoft.com/office/drawing/2014/main" id="{9F853998-F962-7D47-91CB-23903EEBA827}"/>
              </a:ext>
            </a:extLst>
          </p:cNvPr>
          <p:cNvPicPr>
            <a:picLocks noChangeAspect="1"/>
          </p:cNvPicPr>
          <p:nvPr/>
        </p:nvPicPr>
        <p:blipFill>
          <a:blip r:embed="rId4"/>
          <a:stretch>
            <a:fillRect/>
          </a:stretch>
        </p:blipFill>
        <p:spPr>
          <a:xfrm>
            <a:off x="6559342" y="-32986"/>
            <a:ext cx="6106331" cy="3125391"/>
          </a:xfrm>
          <a:prstGeom prst="rect">
            <a:avLst/>
          </a:prstGeom>
        </p:spPr>
      </p:pic>
      <p:pic>
        <p:nvPicPr>
          <p:cNvPr id="8" name="Picture 7">
            <a:extLst>
              <a:ext uri="{FF2B5EF4-FFF2-40B4-BE49-F238E27FC236}">
                <a16:creationId xmlns:a16="http://schemas.microsoft.com/office/drawing/2014/main" id="{AC8C7FF5-6A53-DC47-8AE2-316B6E8B627D}"/>
              </a:ext>
            </a:extLst>
          </p:cNvPr>
          <p:cNvPicPr>
            <a:picLocks noChangeAspect="1"/>
          </p:cNvPicPr>
          <p:nvPr/>
        </p:nvPicPr>
        <p:blipFill>
          <a:blip r:embed="rId5"/>
          <a:stretch>
            <a:fillRect/>
          </a:stretch>
        </p:blipFill>
        <p:spPr>
          <a:xfrm>
            <a:off x="-10331" y="2978695"/>
            <a:ext cx="6213240" cy="4148841"/>
          </a:xfrm>
          <a:prstGeom prst="rect">
            <a:avLst/>
          </a:prstGeom>
        </p:spPr>
      </p:pic>
      <p:pic>
        <p:nvPicPr>
          <p:cNvPr id="7" name="Picture 6">
            <a:extLst>
              <a:ext uri="{FF2B5EF4-FFF2-40B4-BE49-F238E27FC236}">
                <a16:creationId xmlns:a16="http://schemas.microsoft.com/office/drawing/2014/main" id="{A3141A5F-1CD8-E241-AAFD-748AADD86A3F}"/>
              </a:ext>
            </a:extLst>
          </p:cNvPr>
          <p:cNvPicPr>
            <a:picLocks noChangeAspect="1"/>
          </p:cNvPicPr>
          <p:nvPr/>
        </p:nvPicPr>
        <p:blipFill>
          <a:blip r:embed="rId6"/>
          <a:stretch>
            <a:fillRect/>
          </a:stretch>
        </p:blipFill>
        <p:spPr>
          <a:xfrm>
            <a:off x="6085668" y="2758002"/>
            <a:ext cx="6580005" cy="4369534"/>
          </a:xfrm>
          <a:prstGeom prst="rect">
            <a:avLst/>
          </a:prstGeom>
        </p:spPr>
      </p:pic>
      <p:sp>
        <p:nvSpPr>
          <p:cNvPr id="11" name="TextBox 10">
            <a:extLst>
              <a:ext uri="{FF2B5EF4-FFF2-40B4-BE49-F238E27FC236}">
                <a16:creationId xmlns:a16="http://schemas.microsoft.com/office/drawing/2014/main" id="{AA3DAB8F-6281-8648-823A-D16D4DD8A41D}"/>
              </a:ext>
            </a:extLst>
          </p:cNvPr>
          <p:cNvSpPr txBox="1"/>
          <p:nvPr/>
        </p:nvSpPr>
        <p:spPr>
          <a:xfrm>
            <a:off x="576372" y="777865"/>
            <a:ext cx="5039833" cy="1569660"/>
          </a:xfrm>
          <a:prstGeom prst="rect">
            <a:avLst/>
          </a:prstGeom>
          <a:solidFill>
            <a:srgbClr val="FFFDD0">
              <a:alpha val="67000"/>
            </a:srgbClr>
          </a:solidFill>
          <a:ln w="57150">
            <a:solidFill>
              <a:srgbClr val="2B1E15"/>
            </a:solidFill>
          </a:ln>
          <a:effectLst>
            <a:glow rad="1397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4800" b="1" dirty="0"/>
              <a:t>I love a good coffee shop…</a:t>
            </a:r>
            <a:endParaRPr lang="en-US" sz="4000" b="1" dirty="0"/>
          </a:p>
        </p:txBody>
      </p:sp>
      <p:sp>
        <p:nvSpPr>
          <p:cNvPr id="12" name="TextBox 11">
            <a:extLst>
              <a:ext uri="{FF2B5EF4-FFF2-40B4-BE49-F238E27FC236}">
                <a16:creationId xmlns:a16="http://schemas.microsoft.com/office/drawing/2014/main" id="{B8B4381A-9665-594D-AE3D-A2807A819D60}"/>
              </a:ext>
            </a:extLst>
          </p:cNvPr>
          <p:cNvSpPr txBox="1"/>
          <p:nvPr/>
        </p:nvSpPr>
        <p:spPr>
          <a:xfrm>
            <a:off x="6789219" y="4391395"/>
            <a:ext cx="5290143" cy="1323439"/>
          </a:xfrm>
          <a:prstGeom prst="rect">
            <a:avLst/>
          </a:prstGeom>
          <a:solidFill>
            <a:srgbClr val="FFFDD0">
              <a:alpha val="67000"/>
            </a:srgbClr>
          </a:solidFill>
          <a:ln w="57150">
            <a:solidFill>
              <a:srgbClr val="2B1E15"/>
            </a:solidFill>
          </a:ln>
          <a:effectLst>
            <a:glow rad="1397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4000" b="1" dirty="0"/>
              <a:t>…and there is always room for one more. </a:t>
            </a:r>
          </a:p>
        </p:txBody>
      </p:sp>
    </p:spTree>
    <p:extLst>
      <p:ext uri="{BB962C8B-B14F-4D97-AF65-F5344CB8AC3E}">
        <p14:creationId xmlns:p14="http://schemas.microsoft.com/office/powerpoint/2010/main" val="149930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ffee, Cafe, Mug, Decorative, Drink, Beverage, Latte">
            <a:extLst>
              <a:ext uri="{FF2B5EF4-FFF2-40B4-BE49-F238E27FC236}">
                <a16:creationId xmlns:a16="http://schemas.microsoft.com/office/drawing/2014/main" id="{5E78CD1C-4BCC-DC48-B837-35AC6422F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8" y="-161364"/>
            <a:ext cx="12164308" cy="7691718"/>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3437A430-C23E-0747-847F-3D8836046B7A}"/>
              </a:ext>
            </a:extLst>
          </p:cNvPr>
          <p:cNvPicPr>
            <a:picLocks noGrp="1" noChangeAspect="1"/>
          </p:cNvPicPr>
          <p:nvPr>
            <p:ph idx="1"/>
          </p:nvPr>
        </p:nvPicPr>
        <p:blipFill>
          <a:blip r:embed="rId4"/>
          <a:stretch>
            <a:fillRect/>
          </a:stretch>
        </p:blipFill>
        <p:spPr>
          <a:xfrm>
            <a:off x="4306860" y="1398501"/>
            <a:ext cx="3436952" cy="4690164"/>
          </a:xfrm>
          <a:prstGeom prst="ellipse">
            <a:avLst/>
          </a:prstGeom>
        </p:spPr>
      </p:pic>
      <p:sp>
        <p:nvSpPr>
          <p:cNvPr id="4" name="TextBox 3">
            <a:extLst>
              <a:ext uri="{FF2B5EF4-FFF2-40B4-BE49-F238E27FC236}">
                <a16:creationId xmlns:a16="http://schemas.microsoft.com/office/drawing/2014/main" id="{3D1EDE84-CE7A-684E-9E22-31B147BBCA42}"/>
              </a:ext>
            </a:extLst>
          </p:cNvPr>
          <p:cNvSpPr txBox="1"/>
          <p:nvPr/>
        </p:nvSpPr>
        <p:spPr>
          <a:xfrm>
            <a:off x="8475885" y="5580833"/>
            <a:ext cx="3679555" cy="1015663"/>
          </a:xfrm>
          <a:prstGeom prst="rect">
            <a:avLst/>
          </a:prstGeom>
          <a:noFill/>
        </p:spPr>
        <p:txBody>
          <a:bodyPr wrap="square" rtlCol="0">
            <a:spAutoFit/>
          </a:bodyPr>
          <a:lstStyle/>
          <a:p>
            <a:r>
              <a:rPr lang="en-US" sz="6000" b="1" dirty="0">
                <a:solidFill>
                  <a:schemeClr val="bg1"/>
                </a:solidFill>
              </a:rPr>
              <a:t>Thank you</a:t>
            </a:r>
          </a:p>
        </p:txBody>
      </p:sp>
      <p:sp>
        <p:nvSpPr>
          <p:cNvPr id="7" name="TextBox 6">
            <a:extLst>
              <a:ext uri="{FF2B5EF4-FFF2-40B4-BE49-F238E27FC236}">
                <a16:creationId xmlns:a16="http://schemas.microsoft.com/office/drawing/2014/main" id="{1F90F972-D80F-A54F-9CB5-4254CA76C956}"/>
              </a:ext>
            </a:extLst>
          </p:cNvPr>
          <p:cNvSpPr txBox="1"/>
          <p:nvPr/>
        </p:nvSpPr>
        <p:spPr>
          <a:xfrm>
            <a:off x="1074487" y="6040610"/>
            <a:ext cx="3440120" cy="461665"/>
          </a:xfrm>
          <a:prstGeom prst="rect">
            <a:avLst/>
          </a:prstGeom>
          <a:noFill/>
        </p:spPr>
        <p:txBody>
          <a:bodyPr wrap="square" rtlCol="0">
            <a:spAutoFit/>
          </a:bodyPr>
          <a:lstStyle/>
          <a:p>
            <a:r>
              <a:rPr lang="en-US" sz="2400" b="1" dirty="0">
                <a:solidFill>
                  <a:schemeClr val="bg1"/>
                </a:solidFill>
              </a:rPr>
              <a:t>jmax.barry@gmail.com</a:t>
            </a:r>
            <a:endParaRPr lang="en-US" sz="2400" dirty="0"/>
          </a:p>
        </p:txBody>
      </p:sp>
      <p:pic>
        <p:nvPicPr>
          <p:cNvPr id="9" name="Picture 8">
            <a:extLst>
              <a:ext uri="{FF2B5EF4-FFF2-40B4-BE49-F238E27FC236}">
                <a16:creationId xmlns:a16="http://schemas.microsoft.com/office/drawing/2014/main" id="{AA9CACFA-35EC-D347-8604-9DC3D1B59316}"/>
              </a:ext>
            </a:extLst>
          </p:cNvPr>
          <p:cNvPicPr>
            <a:picLocks noChangeAspect="1"/>
          </p:cNvPicPr>
          <p:nvPr/>
        </p:nvPicPr>
        <p:blipFill rotWithShape="1">
          <a:blip r:embed="rId5"/>
          <a:srcRect l="14913" t="15301" r="15047" b="15248"/>
          <a:stretch/>
        </p:blipFill>
        <p:spPr>
          <a:xfrm>
            <a:off x="262609" y="4204443"/>
            <a:ext cx="717813" cy="711785"/>
          </a:xfrm>
          <a:prstGeom prst="roundRect">
            <a:avLst/>
          </a:prstGeom>
        </p:spPr>
      </p:pic>
      <p:pic>
        <p:nvPicPr>
          <p:cNvPr id="11" name="Picture 10">
            <a:extLst>
              <a:ext uri="{FF2B5EF4-FFF2-40B4-BE49-F238E27FC236}">
                <a16:creationId xmlns:a16="http://schemas.microsoft.com/office/drawing/2014/main" id="{86A46086-ECAB-DF4D-BF23-09133908281E}"/>
              </a:ext>
            </a:extLst>
          </p:cNvPr>
          <p:cNvPicPr>
            <a:picLocks noChangeAspect="1"/>
          </p:cNvPicPr>
          <p:nvPr/>
        </p:nvPicPr>
        <p:blipFill rotWithShape="1">
          <a:blip r:embed="rId6"/>
          <a:srcRect l="12889" t="13686" r="13358" b="12267"/>
          <a:stretch/>
        </p:blipFill>
        <p:spPr>
          <a:xfrm>
            <a:off x="244680" y="5075244"/>
            <a:ext cx="717813" cy="720656"/>
          </a:xfrm>
          <a:prstGeom prst="ellipse">
            <a:avLst/>
          </a:prstGeom>
        </p:spPr>
      </p:pic>
      <p:sp>
        <p:nvSpPr>
          <p:cNvPr id="12" name="Rectangle 11">
            <a:extLst>
              <a:ext uri="{FF2B5EF4-FFF2-40B4-BE49-F238E27FC236}">
                <a16:creationId xmlns:a16="http://schemas.microsoft.com/office/drawing/2014/main" id="{AC664C5A-37D6-AC48-A9C7-0DF0236D1E52}"/>
              </a:ext>
            </a:extLst>
          </p:cNvPr>
          <p:cNvSpPr/>
          <p:nvPr/>
        </p:nvSpPr>
        <p:spPr>
          <a:xfrm>
            <a:off x="1074487" y="4349162"/>
            <a:ext cx="1866152" cy="461665"/>
          </a:xfrm>
          <a:prstGeom prst="rect">
            <a:avLst/>
          </a:prstGeom>
        </p:spPr>
        <p:txBody>
          <a:bodyPr wrap="none">
            <a:spAutoFit/>
          </a:bodyPr>
          <a:lstStyle/>
          <a:p>
            <a:r>
              <a:rPr lang="en-US" sz="2400" b="1" dirty="0">
                <a:solidFill>
                  <a:schemeClr val="bg1"/>
                </a:solidFill>
              </a:rPr>
              <a:t>in/max-barry</a:t>
            </a:r>
          </a:p>
        </p:txBody>
      </p:sp>
      <p:sp>
        <p:nvSpPr>
          <p:cNvPr id="13" name="Rectangle 12">
            <a:extLst>
              <a:ext uri="{FF2B5EF4-FFF2-40B4-BE49-F238E27FC236}">
                <a16:creationId xmlns:a16="http://schemas.microsoft.com/office/drawing/2014/main" id="{CB37E006-9C55-2348-810A-D1C06B2FE061}"/>
              </a:ext>
            </a:extLst>
          </p:cNvPr>
          <p:cNvSpPr/>
          <p:nvPr/>
        </p:nvSpPr>
        <p:spPr>
          <a:xfrm>
            <a:off x="1074487" y="5247551"/>
            <a:ext cx="2479012" cy="461665"/>
          </a:xfrm>
          <a:prstGeom prst="rect">
            <a:avLst/>
          </a:prstGeom>
        </p:spPr>
        <p:txBody>
          <a:bodyPr wrap="none">
            <a:spAutoFit/>
          </a:bodyPr>
          <a:lstStyle/>
          <a:p>
            <a:r>
              <a:rPr lang="en-US" sz="2400" b="1" dirty="0">
                <a:solidFill>
                  <a:schemeClr val="bg1"/>
                </a:solidFill>
              </a:rPr>
              <a:t>github.com/j-max</a:t>
            </a:r>
          </a:p>
        </p:txBody>
      </p:sp>
      <p:pic>
        <p:nvPicPr>
          <p:cNvPr id="15" name="Picture 14">
            <a:extLst>
              <a:ext uri="{FF2B5EF4-FFF2-40B4-BE49-F238E27FC236}">
                <a16:creationId xmlns:a16="http://schemas.microsoft.com/office/drawing/2014/main" id="{21064775-EC0C-FA4B-BEDD-2F209D7CA5DC}"/>
              </a:ext>
            </a:extLst>
          </p:cNvPr>
          <p:cNvPicPr>
            <a:picLocks noChangeAspect="1"/>
          </p:cNvPicPr>
          <p:nvPr/>
        </p:nvPicPr>
        <p:blipFill rotWithShape="1">
          <a:blip r:embed="rId7"/>
          <a:srcRect l="22255" t="9997" r="22950" b="10001"/>
          <a:stretch/>
        </p:blipFill>
        <p:spPr>
          <a:xfrm>
            <a:off x="304163" y="6027163"/>
            <a:ext cx="634705" cy="461665"/>
          </a:xfrm>
          <a:prstGeom prst="roundRect">
            <a:avLst/>
          </a:prstGeom>
        </p:spPr>
      </p:pic>
    </p:spTree>
    <p:extLst>
      <p:ext uri="{BB962C8B-B14F-4D97-AF65-F5344CB8AC3E}">
        <p14:creationId xmlns:p14="http://schemas.microsoft.com/office/powerpoint/2010/main" val="343402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8781ABFC-D080-B245-82E2-78E892A128B0}"/>
              </a:ext>
            </a:extLst>
          </p:cNvPr>
          <p:cNvGrpSpPr/>
          <p:nvPr/>
        </p:nvGrpSpPr>
        <p:grpSpPr>
          <a:xfrm>
            <a:off x="4617301" y="3439551"/>
            <a:ext cx="1464921" cy="2793262"/>
            <a:chOff x="4617301" y="3439551"/>
            <a:chExt cx="1464921" cy="2793262"/>
          </a:xfrm>
        </p:grpSpPr>
        <p:cxnSp>
          <p:nvCxnSpPr>
            <p:cNvPr id="52" name="Straight Connector 51">
              <a:extLst>
                <a:ext uri="{FF2B5EF4-FFF2-40B4-BE49-F238E27FC236}">
                  <a16:creationId xmlns:a16="http://schemas.microsoft.com/office/drawing/2014/main" id="{59828AFE-B57E-4A4F-B688-F540255524EE}"/>
                </a:ext>
              </a:extLst>
            </p:cNvPr>
            <p:cNvCxnSpPr>
              <a:cxnSpLocks/>
            </p:cNvCxnSpPr>
            <p:nvPr/>
          </p:nvCxnSpPr>
          <p:spPr>
            <a:xfrm flipH="1">
              <a:off x="5450676" y="3439551"/>
              <a:ext cx="631546" cy="1413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88DD027-72BF-2643-BB9F-99DB63E4F708}"/>
                </a:ext>
              </a:extLst>
            </p:cNvPr>
            <p:cNvSpPr/>
            <p:nvPr/>
          </p:nvSpPr>
          <p:spPr>
            <a:xfrm>
              <a:off x="4617301" y="4879501"/>
              <a:ext cx="1353312" cy="135331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4D53B5D3-2556-724D-A183-ACCF8E517DF5}"/>
                </a:ext>
              </a:extLst>
            </p:cNvPr>
            <p:cNvSpPr txBox="1"/>
            <p:nvPr/>
          </p:nvSpPr>
          <p:spPr>
            <a:xfrm>
              <a:off x="4787620" y="5265672"/>
              <a:ext cx="1048532" cy="646331"/>
            </a:xfrm>
            <a:prstGeom prst="rect">
              <a:avLst/>
            </a:prstGeom>
            <a:noFill/>
          </p:spPr>
          <p:txBody>
            <a:bodyPr wrap="square" rtlCol="0">
              <a:spAutoFit/>
            </a:bodyPr>
            <a:lstStyle/>
            <a:p>
              <a:pPr algn="ctr"/>
              <a:r>
                <a:rPr lang="en-US" sz="3600" b="1" dirty="0"/>
                <a:t>$$$</a:t>
              </a:r>
            </a:p>
          </p:txBody>
        </p:sp>
      </p:grpSp>
      <p:grpSp>
        <p:nvGrpSpPr>
          <p:cNvPr id="82" name="Group 81">
            <a:extLst>
              <a:ext uri="{FF2B5EF4-FFF2-40B4-BE49-F238E27FC236}">
                <a16:creationId xmlns:a16="http://schemas.microsoft.com/office/drawing/2014/main" id="{029B925A-934E-7740-B886-C499683486E6}"/>
              </a:ext>
            </a:extLst>
          </p:cNvPr>
          <p:cNvGrpSpPr/>
          <p:nvPr/>
        </p:nvGrpSpPr>
        <p:grpSpPr>
          <a:xfrm>
            <a:off x="2456286" y="2729016"/>
            <a:ext cx="3605306" cy="1353312"/>
            <a:chOff x="2456286" y="2729016"/>
            <a:chExt cx="3605306" cy="1353312"/>
          </a:xfrm>
        </p:grpSpPr>
        <p:cxnSp>
          <p:nvCxnSpPr>
            <p:cNvPr id="46" name="Straight Connector 45">
              <a:extLst>
                <a:ext uri="{FF2B5EF4-FFF2-40B4-BE49-F238E27FC236}">
                  <a16:creationId xmlns:a16="http://schemas.microsoft.com/office/drawing/2014/main" id="{55633240-45F4-0946-8A28-D582626EE78D}"/>
                </a:ext>
              </a:extLst>
            </p:cNvPr>
            <p:cNvCxnSpPr>
              <a:cxnSpLocks/>
            </p:cNvCxnSpPr>
            <p:nvPr/>
          </p:nvCxnSpPr>
          <p:spPr>
            <a:xfrm flipH="1" flipV="1">
              <a:off x="3901078" y="3435428"/>
              <a:ext cx="2160514"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904987F-16B5-FE4E-800A-54B0CF0171BE}"/>
                </a:ext>
              </a:extLst>
            </p:cNvPr>
            <p:cNvSpPr/>
            <p:nvPr/>
          </p:nvSpPr>
          <p:spPr>
            <a:xfrm>
              <a:off x="2456286" y="2729016"/>
              <a:ext cx="1353312" cy="1353312"/>
            </a:xfrm>
            <a:prstGeom prst="ellipse">
              <a:avLst/>
            </a:prstGeom>
            <a:solidFill>
              <a:srgbClr val="FF8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7CF617DD-4AAA-6A4F-8AA7-5629F630E675}"/>
                </a:ext>
              </a:extLst>
            </p:cNvPr>
            <p:cNvPicPr>
              <a:picLocks noChangeAspect="1"/>
            </p:cNvPicPr>
            <p:nvPr/>
          </p:nvPicPr>
          <p:blipFill>
            <a:blip r:embed="rId3"/>
            <a:stretch>
              <a:fillRect/>
            </a:stretch>
          </p:blipFill>
          <p:spPr>
            <a:xfrm>
              <a:off x="2739554" y="2939209"/>
              <a:ext cx="773755" cy="919314"/>
            </a:xfrm>
            <a:prstGeom prst="rect">
              <a:avLst/>
            </a:prstGeom>
          </p:spPr>
        </p:pic>
      </p:grpSp>
      <p:grpSp>
        <p:nvGrpSpPr>
          <p:cNvPr id="86" name="Group 85">
            <a:extLst>
              <a:ext uri="{FF2B5EF4-FFF2-40B4-BE49-F238E27FC236}">
                <a16:creationId xmlns:a16="http://schemas.microsoft.com/office/drawing/2014/main" id="{50352756-0B1B-304C-A107-CEF6F6BB77BA}"/>
              </a:ext>
            </a:extLst>
          </p:cNvPr>
          <p:cNvGrpSpPr/>
          <p:nvPr/>
        </p:nvGrpSpPr>
        <p:grpSpPr>
          <a:xfrm>
            <a:off x="6082404" y="1172496"/>
            <a:ext cx="2882599" cy="2262933"/>
            <a:chOff x="6082404" y="1172496"/>
            <a:chExt cx="2882599" cy="2262933"/>
          </a:xfrm>
        </p:grpSpPr>
        <p:cxnSp>
          <p:nvCxnSpPr>
            <p:cNvPr id="66" name="Straight Connector 65">
              <a:extLst>
                <a:ext uri="{FF2B5EF4-FFF2-40B4-BE49-F238E27FC236}">
                  <a16:creationId xmlns:a16="http://schemas.microsoft.com/office/drawing/2014/main" id="{BF421627-4A67-9045-B59A-2F33322B359F}"/>
                </a:ext>
              </a:extLst>
            </p:cNvPr>
            <p:cNvCxnSpPr>
              <a:cxnSpLocks/>
            </p:cNvCxnSpPr>
            <p:nvPr/>
          </p:nvCxnSpPr>
          <p:spPr>
            <a:xfrm flipV="1">
              <a:off x="6082404" y="2311987"/>
              <a:ext cx="1605558" cy="11234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C876B37-8CEA-CE46-AB68-66213C7C202A}"/>
                </a:ext>
              </a:extLst>
            </p:cNvPr>
            <p:cNvSpPr/>
            <p:nvPr/>
          </p:nvSpPr>
          <p:spPr>
            <a:xfrm>
              <a:off x="7611691" y="1172496"/>
              <a:ext cx="1353312" cy="13533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CA04617B-CD97-0A4B-A54B-67D1E8F7F4FD}"/>
                </a:ext>
              </a:extLst>
            </p:cNvPr>
            <p:cNvPicPr>
              <a:picLocks noChangeAspect="1"/>
            </p:cNvPicPr>
            <p:nvPr/>
          </p:nvPicPr>
          <p:blipFill>
            <a:blip r:embed="rId4"/>
            <a:stretch>
              <a:fillRect/>
            </a:stretch>
          </p:blipFill>
          <p:spPr>
            <a:xfrm>
              <a:off x="7758847" y="1407649"/>
              <a:ext cx="1027502" cy="850900"/>
            </a:xfrm>
            <a:prstGeom prst="rect">
              <a:avLst/>
            </a:prstGeom>
          </p:spPr>
        </p:pic>
      </p:grpSp>
      <p:grpSp>
        <p:nvGrpSpPr>
          <p:cNvPr id="102" name="Group 101">
            <a:extLst>
              <a:ext uri="{FF2B5EF4-FFF2-40B4-BE49-F238E27FC236}">
                <a16:creationId xmlns:a16="http://schemas.microsoft.com/office/drawing/2014/main" id="{CCD3727C-54CB-3D48-B323-C4F283EDCD3F}"/>
              </a:ext>
            </a:extLst>
          </p:cNvPr>
          <p:cNvGrpSpPr/>
          <p:nvPr/>
        </p:nvGrpSpPr>
        <p:grpSpPr>
          <a:xfrm>
            <a:off x="4587626" y="495840"/>
            <a:ext cx="1459608" cy="2941659"/>
            <a:chOff x="4587626" y="495840"/>
            <a:chExt cx="1459608" cy="2941659"/>
          </a:xfrm>
        </p:grpSpPr>
        <p:cxnSp>
          <p:nvCxnSpPr>
            <p:cNvPr id="68" name="Straight Connector 67">
              <a:extLst>
                <a:ext uri="{FF2B5EF4-FFF2-40B4-BE49-F238E27FC236}">
                  <a16:creationId xmlns:a16="http://schemas.microsoft.com/office/drawing/2014/main" id="{359E3278-128A-1D4A-BB42-0AE24FAA3EB0}"/>
                </a:ext>
              </a:extLst>
            </p:cNvPr>
            <p:cNvCxnSpPr>
              <a:cxnSpLocks/>
            </p:cNvCxnSpPr>
            <p:nvPr/>
          </p:nvCxnSpPr>
          <p:spPr>
            <a:xfrm flipH="1" flipV="1">
              <a:off x="5493104" y="1903424"/>
              <a:ext cx="554130" cy="1534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0D56956-5170-7D42-A8B9-36FDE870CD5D}"/>
                </a:ext>
              </a:extLst>
            </p:cNvPr>
            <p:cNvSpPr/>
            <p:nvPr/>
          </p:nvSpPr>
          <p:spPr>
            <a:xfrm>
              <a:off x="4587626" y="495840"/>
              <a:ext cx="1353312" cy="1353312"/>
            </a:xfrm>
            <a:prstGeom prst="ellipse">
              <a:avLst/>
            </a:prstGeom>
            <a:solidFill>
              <a:srgbClr val="FFE1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96EFFA24-E470-4C44-8F33-A7B193E1576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677520" y="588515"/>
              <a:ext cx="1181455" cy="1181455"/>
            </a:xfrm>
            <a:prstGeom prst="rect">
              <a:avLst/>
            </a:prstGeom>
          </p:spPr>
        </p:pic>
      </p:grpSp>
      <p:grpSp>
        <p:nvGrpSpPr>
          <p:cNvPr id="98" name="Group 97">
            <a:extLst>
              <a:ext uri="{FF2B5EF4-FFF2-40B4-BE49-F238E27FC236}">
                <a16:creationId xmlns:a16="http://schemas.microsoft.com/office/drawing/2014/main" id="{708901CD-E8E1-8147-A9E2-CA70BE9CF075}"/>
              </a:ext>
            </a:extLst>
          </p:cNvPr>
          <p:cNvGrpSpPr/>
          <p:nvPr/>
        </p:nvGrpSpPr>
        <p:grpSpPr>
          <a:xfrm>
            <a:off x="6182621" y="2729016"/>
            <a:ext cx="3459038" cy="1353312"/>
            <a:chOff x="6182621" y="2729016"/>
            <a:chExt cx="3459038" cy="1353312"/>
          </a:xfrm>
        </p:grpSpPr>
        <p:sp>
          <p:nvSpPr>
            <p:cNvPr id="34" name="Oval 33">
              <a:extLst>
                <a:ext uri="{FF2B5EF4-FFF2-40B4-BE49-F238E27FC236}">
                  <a16:creationId xmlns:a16="http://schemas.microsoft.com/office/drawing/2014/main" id="{064D3542-0231-9E4F-85A3-6FA016A73DB3}"/>
                </a:ext>
              </a:extLst>
            </p:cNvPr>
            <p:cNvSpPr/>
            <p:nvPr/>
          </p:nvSpPr>
          <p:spPr>
            <a:xfrm>
              <a:off x="8288347" y="2729016"/>
              <a:ext cx="1353312" cy="1353312"/>
            </a:xfrm>
            <a:prstGeom prst="ellipse">
              <a:avLst/>
            </a:prstGeom>
            <a:solidFill>
              <a:srgbClr val="009B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71727BB2-8836-884E-B00E-99C9E0E4AD43}"/>
                </a:ext>
              </a:extLst>
            </p:cNvPr>
            <p:cNvCxnSpPr>
              <a:cxnSpLocks/>
            </p:cNvCxnSpPr>
            <p:nvPr/>
          </p:nvCxnSpPr>
          <p:spPr>
            <a:xfrm flipV="1">
              <a:off x="6182621" y="3445624"/>
              <a:ext cx="1957037" cy="5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0995F0E9-42A9-A54F-B268-C1FA487CD6D1}"/>
                </a:ext>
              </a:extLst>
            </p:cNvPr>
            <p:cNvPicPr>
              <a:picLocks noChangeAspect="1"/>
            </p:cNvPicPr>
            <p:nvPr/>
          </p:nvPicPr>
          <p:blipFill>
            <a:blip r:embed="rId7"/>
            <a:stretch>
              <a:fillRect/>
            </a:stretch>
          </p:blipFill>
          <p:spPr>
            <a:xfrm>
              <a:off x="8462372" y="3044923"/>
              <a:ext cx="1005261" cy="695829"/>
            </a:xfrm>
            <a:prstGeom prst="rect">
              <a:avLst/>
            </a:prstGeom>
          </p:spPr>
        </p:pic>
      </p:grpSp>
      <p:grpSp>
        <p:nvGrpSpPr>
          <p:cNvPr id="106" name="Group 105">
            <a:extLst>
              <a:ext uri="{FF2B5EF4-FFF2-40B4-BE49-F238E27FC236}">
                <a16:creationId xmlns:a16="http://schemas.microsoft.com/office/drawing/2014/main" id="{3F6A0FE3-4346-8743-A334-685E2B6468B5}"/>
              </a:ext>
            </a:extLst>
          </p:cNvPr>
          <p:cNvGrpSpPr/>
          <p:nvPr/>
        </p:nvGrpSpPr>
        <p:grpSpPr>
          <a:xfrm>
            <a:off x="6104061" y="3436206"/>
            <a:ext cx="2860942" cy="2146653"/>
            <a:chOff x="6104061" y="3436206"/>
            <a:chExt cx="2860942" cy="2146653"/>
          </a:xfrm>
        </p:grpSpPr>
        <p:cxnSp>
          <p:nvCxnSpPr>
            <p:cNvPr id="59" name="Straight Connector 58">
              <a:extLst>
                <a:ext uri="{FF2B5EF4-FFF2-40B4-BE49-F238E27FC236}">
                  <a16:creationId xmlns:a16="http://schemas.microsoft.com/office/drawing/2014/main" id="{E4383932-97F8-594A-B008-5BD0509E7A64}"/>
                </a:ext>
              </a:extLst>
            </p:cNvPr>
            <p:cNvCxnSpPr>
              <a:cxnSpLocks/>
            </p:cNvCxnSpPr>
            <p:nvPr/>
          </p:nvCxnSpPr>
          <p:spPr>
            <a:xfrm>
              <a:off x="6104061" y="3436206"/>
              <a:ext cx="1540210" cy="100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3FE81A0-EF13-1248-98E4-79E8C9F615F9}"/>
                </a:ext>
              </a:extLst>
            </p:cNvPr>
            <p:cNvSpPr/>
            <p:nvPr/>
          </p:nvSpPr>
          <p:spPr>
            <a:xfrm>
              <a:off x="7611691" y="4229547"/>
              <a:ext cx="1353312" cy="1353312"/>
            </a:xfrm>
            <a:prstGeom prst="ellipse">
              <a:avLst/>
            </a:prstGeom>
            <a:solidFill>
              <a:srgbClr val="0074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Picture 75">
              <a:extLst>
                <a:ext uri="{FF2B5EF4-FFF2-40B4-BE49-F238E27FC236}">
                  <a16:creationId xmlns:a16="http://schemas.microsoft.com/office/drawing/2014/main" id="{36E798B9-AC3E-0548-9AC1-A375921A441E}"/>
                </a:ext>
              </a:extLst>
            </p:cNvPr>
            <p:cNvPicPr>
              <a:picLocks noChangeAspect="1"/>
            </p:cNvPicPr>
            <p:nvPr/>
          </p:nvPicPr>
          <p:blipFill rotWithShape="1">
            <a:blip r:embed="rId8"/>
            <a:srcRect l="16494" t="16135" r="11600" b="17043"/>
            <a:stretch/>
          </p:blipFill>
          <p:spPr>
            <a:xfrm>
              <a:off x="7942225" y="4512923"/>
              <a:ext cx="799819" cy="750701"/>
            </a:xfrm>
            <a:prstGeom prst="rect">
              <a:avLst/>
            </a:prstGeom>
          </p:spPr>
        </p:pic>
      </p:grpSp>
      <p:grpSp>
        <p:nvGrpSpPr>
          <p:cNvPr id="103" name="Group 102">
            <a:extLst>
              <a:ext uri="{FF2B5EF4-FFF2-40B4-BE49-F238E27FC236}">
                <a16:creationId xmlns:a16="http://schemas.microsoft.com/office/drawing/2014/main" id="{9C84041B-A30E-1B44-8407-C7D2AB0C2FF5}"/>
              </a:ext>
            </a:extLst>
          </p:cNvPr>
          <p:cNvGrpSpPr/>
          <p:nvPr/>
        </p:nvGrpSpPr>
        <p:grpSpPr>
          <a:xfrm>
            <a:off x="6081544" y="607102"/>
            <a:ext cx="1475283" cy="2912278"/>
            <a:chOff x="6081544" y="495840"/>
            <a:chExt cx="1475283" cy="2912278"/>
          </a:xfrm>
        </p:grpSpPr>
        <p:cxnSp>
          <p:nvCxnSpPr>
            <p:cNvPr id="70" name="Straight Connector 69">
              <a:extLst>
                <a:ext uri="{FF2B5EF4-FFF2-40B4-BE49-F238E27FC236}">
                  <a16:creationId xmlns:a16="http://schemas.microsoft.com/office/drawing/2014/main" id="{34D023E2-97B4-D142-906E-6B750C72738F}"/>
                </a:ext>
              </a:extLst>
            </p:cNvPr>
            <p:cNvCxnSpPr>
              <a:cxnSpLocks/>
            </p:cNvCxnSpPr>
            <p:nvPr/>
          </p:nvCxnSpPr>
          <p:spPr>
            <a:xfrm flipV="1">
              <a:off x="6081544" y="1964218"/>
              <a:ext cx="569805" cy="1443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C4C1C54-EEEB-7349-ABC7-98DB566D584C}"/>
                </a:ext>
              </a:extLst>
            </p:cNvPr>
            <p:cNvSpPr/>
            <p:nvPr/>
          </p:nvSpPr>
          <p:spPr>
            <a:xfrm>
              <a:off x="6203515" y="495840"/>
              <a:ext cx="1353312" cy="13533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5904C7CE-0671-DE48-B91F-4D396399DB70}"/>
                </a:ext>
              </a:extLst>
            </p:cNvPr>
            <p:cNvPicPr>
              <a:picLocks noChangeAspect="1"/>
            </p:cNvPicPr>
            <p:nvPr/>
          </p:nvPicPr>
          <p:blipFill>
            <a:blip r:embed="rId9">
              <a:biLevel thresh="25000"/>
              <a:extLst>
                <a:ext uri="{BEBA8EAE-BF5A-486C-A8C5-ECC9F3942E4B}">
                  <a14:imgProps xmlns:a14="http://schemas.microsoft.com/office/drawing/2010/main">
                    <a14:imgLayer r:embed="rId10">
                      <a14:imgEffect>
                        <a14:saturation sat="71000"/>
                      </a14:imgEffect>
                    </a14:imgLayer>
                  </a14:imgProps>
                </a:ext>
              </a:extLst>
            </a:blip>
            <a:stretch>
              <a:fillRect/>
            </a:stretch>
          </p:blipFill>
          <p:spPr>
            <a:xfrm rot="16200000">
              <a:off x="6340088" y="653817"/>
              <a:ext cx="1068156" cy="1068156"/>
            </a:xfrm>
            <a:prstGeom prst="rect">
              <a:avLst/>
            </a:prstGeom>
          </p:spPr>
        </p:pic>
      </p:grpSp>
      <p:grpSp>
        <p:nvGrpSpPr>
          <p:cNvPr id="105" name="Group 104">
            <a:extLst>
              <a:ext uri="{FF2B5EF4-FFF2-40B4-BE49-F238E27FC236}">
                <a16:creationId xmlns:a16="http://schemas.microsoft.com/office/drawing/2014/main" id="{4027B9E8-AE1D-1748-9FD5-4ED3B55048CA}"/>
              </a:ext>
            </a:extLst>
          </p:cNvPr>
          <p:cNvGrpSpPr/>
          <p:nvPr/>
        </p:nvGrpSpPr>
        <p:grpSpPr>
          <a:xfrm>
            <a:off x="6087437" y="3436206"/>
            <a:ext cx="1469390" cy="2823309"/>
            <a:chOff x="6087437" y="3436206"/>
            <a:chExt cx="1469390" cy="2823309"/>
          </a:xfrm>
        </p:grpSpPr>
        <p:cxnSp>
          <p:nvCxnSpPr>
            <p:cNvPr id="56" name="Straight Connector 55">
              <a:extLst>
                <a:ext uri="{FF2B5EF4-FFF2-40B4-BE49-F238E27FC236}">
                  <a16:creationId xmlns:a16="http://schemas.microsoft.com/office/drawing/2014/main" id="{A54C0E64-E08C-B94B-B7DC-154C417B5F31}"/>
                </a:ext>
              </a:extLst>
            </p:cNvPr>
            <p:cNvCxnSpPr>
              <a:cxnSpLocks/>
            </p:cNvCxnSpPr>
            <p:nvPr/>
          </p:nvCxnSpPr>
          <p:spPr>
            <a:xfrm>
              <a:off x="6087437" y="3436206"/>
              <a:ext cx="563912" cy="1443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9E4DC9FC-8063-C040-9115-E2D78318FB45}"/>
                </a:ext>
              </a:extLst>
            </p:cNvPr>
            <p:cNvSpPr/>
            <p:nvPr/>
          </p:nvSpPr>
          <p:spPr>
            <a:xfrm>
              <a:off x="6203515" y="4906203"/>
              <a:ext cx="1353312" cy="135331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C6AA1E99-4B18-AA46-BCBE-511959B25F0B}"/>
                </a:ext>
              </a:extLst>
            </p:cNvPr>
            <p:cNvPicPr>
              <a:picLocks noChangeAspect="1"/>
            </p:cNvPicPr>
            <p:nvPr/>
          </p:nvPicPr>
          <p:blipFill>
            <a:blip r:embed="rId11"/>
            <a:stretch>
              <a:fillRect/>
            </a:stretch>
          </p:blipFill>
          <p:spPr>
            <a:xfrm>
              <a:off x="6404135" y="5342335"/>
              <a:ext cx="962095" cy="481048"/>
            </a:xfrm>
            <a:prstGeom prst="rect">
              <a:avLst/>
            </a:prstGeom>
          </p:spPr>
        </p:pic>
      </p:grpSp>
      <p:grpSp>
        <p:nvGrpSpPr>
          <p:cNvPr id="94" name="Group 93">
            <a:extLst>
              <a:ext uri="{FF2B5EF4-FFF2-40B4-BE49-F238E27FC236}">
                <a16:creationId xmlns:a16="http://schemas.microsoft.com/office/drawing/2014/main" id="{0D019027-8C60-714C-A217-8D0D9DD8B8F5}"/>
              </a:ext>
            </a:extLst>
          </p:cNvPr>
          <p:cNvGrpSpPr/>
          <p:nvPr/>
        </p:nvGrpSpPr>
        <p:grpSpPr>
          <a:xfrm>
            <a:off x="3209125" y="3435428"/>
            <a:ext cx="2885548" cy="2120729"/>
            <a:chOff x="3209125" y="3435428"/>
            <a:chExt cx="2885548" cy="2120729"/>
          </a:xfrm>
        </p:grpSpPr>
        <p:cxnSp>
          <p:nvCxnSpPr>
            <p:cNvPr id="48" name="Straight Connector 47">
              <a:extLst>
                <a:ext uri="{FF2B5EF4-FFF2-40B4-BE49-F238E27FC236}">
                  <a16:creationId xmlns:a16="http://schemas.microsoft.com/office/drawing/2014/main" id="{08DF3EF7-6D14-D446-94F7-D4C5276CB67D}"/>
                </a:ext>
              </a:extLst>
            </p:cNvPr>
            <p:cNvCxnSpPr>
              <a:cxnSpLocks/>
            </p:cNvCxnSpPr>
            <p:nvPr/>
          </p:nvCxnSpPr>
          <p:spPr>
            <a:xfrm flipH="1">
              <a:off x="4562437" y="3435428"/>
              <a:ext cx="1532236" cy="983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24F7926-C95A-C34F-8EB2-C8E7FDB89529}"/>
                </a:ext>
              </a:extLst>
            </p:cNvPr>
            <p:cNvSpPr/>
            <p:nvPr/>
          </p:nvSpPr>
          <p:spPr>
            <a:xfrm>
              <a:off x="3209125" y="4202845"/>
              <a:ext cx="1353312" cy="135331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2BBF9B2-4E63-1F4D-9207-9C3C93FD7A6E}"/>
                </a:ext>
              </a:extLst>
            </p:cNvPr>
            <p:cNvSpPr txBox="1"/>
            <p:nvPr/>
          </p:nvSpPr>
          <p:spPr>
            <a:xfrm>
              <a:off x="3485206" y="4568845"/>
              <a:ext cx="899193" cy="584775"/>
            </a:xfrm>
            <a:prstGeom prst="rect">
              <a:avLst/>
            </a:prstGeom>
            <a:noFill/>
          </p:spPr>
          <p:txBody>
            <a:bodyPr wrap="square" rtlCol="0">
              <a:spAutoFit/>
            </a:bodyPr>
            <a:lstStyle/>
            <a:p>
              <a:r>
                <a:rPr lang="en-US" sz="3200" b="1" dirty="0"/>
                <a:t>911</a:t>
              </a:r>
            </a:p>
          </p:txBody>
        </p:sp>
      </p:grpSp>
      <p:grpSp>
        <p:nvGrpSpPr>
          <p:cNvPr id="101" name="Group 100">
            <a:extLst>
              <a:ext uri="{FF2B5EF4-FFF2-40B4-BE49-F238E27FC236}">
                <a16:creationId xmlns:a16="http://schemas.microsoft.com/office/drawing/2014/main" id="{4CE7B49C-781B-3341-8677-520D2E88CFB6}"/>
              </a:ext>
            </a:extLst>
          </p:cNvPr>
          <p:cNvGrpSpPr/>
          <p:nvPr/>
        </p:nvGrpSpPr>
        <p:grpSpPr>
          <a:xfrm>
            <a:off x="3209125" y="1268318"/>
            <a:ext cx="2886875" cy="2160682"/>
            <a:chOff x="3209125" y="1268318"/>
            <a:chExt cx="2886875" cy="2160682"/>
          </a:xfrm>
        </p:grpSpPr>
        <p:cxnSp>
          <p:nvCxnSpPr>
            <p:cNvPr id="45" name="Straight Connector 44">
              <a:extLst>
                <a:ext uri="{FF2B5EF4-FFF2-40B4-BE49-F238E27FC236}">
                  <a16:creationId xmlns:a16="http://schemas.microsoft.com/office/drawing/2014/main" id="{088A61FA-B5AE-DD43-BF40-2478F0C54A25}"/>
                </a:ext>
              </a:extLst>
            </p:cNvPr>
            <p:cNvCxnSpPr/>
            <p:nvPr/>
          </p:nvCxnSpPr>
          <p:spPr>
            <a:xfrm flipH="1" flipV="1">
              <a:off x="4562437" y="2440905"/>
              <a:ext cx="1533563" cy="988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AA32CF5-5E13-AC43-B6B2-45DAFF5C55BD}"/>
                </a:ext>
              </a:extLst>
            </p:cNvPr>
            <p:cNvSpPr/>
            <p:nvPr/>
          </p:nvSpPr>
          <p:spPr>
            <a:xfrm>
              <a:off x="3209125" y="1268318"/>
              <a:ext cx="1353312" cy="135331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E6978A27-E0DC-634F-90E6-8C634556789F}"/>
                </a:ext>
              </a:extLst>
            </p:cNvPr>
            <p:cNvPicPr>
              <a:picLocks noChangeAspect="1"/>
            </p:cNvPicPr>
            <p:nvPr/>
          </p:nvPicPr>
          <p:blipFill>
            <a:blip r:embed="rId12"/>
            <a:stretch>
              <a:fillRect/>
            </a:stretch>
          </p:blipFill>
          <p:spPr>
            <a:xfrm>
              <a:off x="3545552" y="1407649"/>
              <a:ext cx="662288" cy="997327"/>
            </a:xfrm>
            <a:prstGeom prst="rect">
              <a:avLst/>
            </a:prstGeom>
          </p:spPr>
        </p:pic>
      </p:grpSp>
      <p:sp>
        <p:nvSpPr>
          <p:cNvPr id="22" name="Oval 21">
            <a:extLst>
              <a:ext uri="{FF2B5EF4-FFF2-40B4-BE49-F238E27FC236}">
                <a16:creationId xmlns:a16="http://schemas.microsoft.com/office/drawing/2014/main" id="{B68F4696-833A-4744-AC14-841E9308B2D3}"/>
              </a:ext>
            </a:extLst>
          </p:cNvPr>
          <p:cNvSpPr/>
          <p:nvPr/>
        </p:nvSpPr>
        <p:spPr>
          <a:xfrm>
            <a:off x="5435968" y="2745640"/>
            <a:ext cx="1320064" cy="1320064"/>
          </a:xfrm>
          <a:prstGeom prst="ellipse">
            <a:avLst/>
          </a:prstGeom>
          <a:blipFill>
            <a:blip r:embed="rId1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6" name="TextBox 95">
            <a:extLst>
              <a:ext uri="{FF2B5EF4-FFF2-40B4-BE49-F238E27FC236}">
                <a16:creationId xmlns:a16="http://schemas.microsoft.com/office/drawing/2014/main" id="{0DC49DE2-48D8-7847-833E-DCA70EACAE98}"/>
              </a:ext>
            </a:extLst>
          </p:cNvPr>
          <p:cNvSpPr txBox="1"/>
          <p:nvPr/>
        </p:nvSpPr>
        <p:spPr>
          <a:xfrm>
            <a:off x="3119215" y="663635"/>
            <a:ext cx="5924658"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Where to start?</a:t>
            </a:r>
          </a:p>
        </p:txBody>
      </p:sp>
    </p:spTree>
    <p:extLst>
      <p:ext uri="{BB962C8B-B14F-4D97-AF65-F5344CB8AC3E}">
        <p14:creationId xmlns:p14="http://schemas.microsoft.com/office/powerpoint/2010/main" val="140280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8E9A92-6256-1747-A59A-D9890F01C254}"/>
              </a:ext>
            </a:extLst>
          </p:cNvPr>
          <p:cNvSpPr txBox="1"/>
          <p:nvPr/>
        </p:nvSpPr>
        <p:spPr>
          <a:xfrm>
            <a:off x="6494830" y="1619764"/>
            <a:ext cx="5106733"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Registered Businesses</a:t>
            </a:r>
          </a:p>
        </p:txBody>
      </p:sp>
      <p:sp>
        <p:nvSpPr>
          <p:cNvPr id="7" name="Oval 6">
            <a:extLst>
              <a:ext uri="{FF2B5EF4-FFF2-40B4-BE49-F238E27FC236}">
                <a16:creationId xmlns:a16="http://schemas.microsoft.com/office/drawing/2014/main" id="{6D3910C0-2866-4C4C-BAAA-46660AE8D220}"/>
              </a:ext>
            </a:extLst>
          </p:cNvPr>
          <p:cNvSpPr/>
          <p:nvPr/>
        </p:nvSpPr>
        <p:spPr>
          <a:xfrm>
            <a:off x="7734080" y="2784362"/>
            <a:ext cx="2628232" cy="2422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61,799</a:t>
            </a:r>
          </a:p>
        </p:txBody>
      </p:sp>
      <p:pic>
        <p:nvPicPr>
          <p:cNvPr id="5" name="Content Placeholder 4">
            <a:extLst>
              <a:ext uri="{FF2B5EF4-FFF2-40B4-BE49-F238E27FC236}">
                <a16:creationId xmlns:a16="http://schemas.microsoft.com/office/drawing/2014/main" id="{87166A0B-98AE-134D-890F-F31FA9363969}"/>
              </a:ext>
            </a:extLst>
          </p:cNvPr>
          <p:cNvPicPr>
            <a:picLocks noGrp="1" noChangeAspect="1"/>
          </p:cNvPicPr>
          <p:nvPr>
            <p:ph idx="1"/>
          </p:nvPr>
        </p:nvPicPr>
        <p:blipFill rotWithShape="1">
          <a:blip r:embed="rId3">
            <a:extLst>
              <a:ext uri="{96DAC541-7B7A-43D3-8B79-37D633B846F1}">
                <asvg:svgBlip xmlns:asvg="http://schemas.microsoft.com/office/drawing/2016/SVG/main" r:embed="rId4"/>
              </a:ext>
            </a:extLst>
          </a:blip>
          <a:srcRect l="11245" t="22033" r="11669" b="16227"/>
          <a:stretch/>
        </p:blipFill>
        <p:spPr>
          <a:xfrm>
            <a:off x="-600582" y="0"/>
            <a:ext cx="12329909" cy="7053852"/>
          </a:xfrm>
        </p:spPr>
      </p:pic>
      <p:sp>
        <p:nvSpPr>
          <p:cNvPr id="13" name="TextBox 12">
            <a:extLst>
              <a:ext uri="{FF2B5EF4-FFF2-40B4-BE49-F238E27FC236}">
                <a16:creationId xmlns:a16="http://schemas.microsoft.com/office/drawing/2014/main" id="{CC96CBAF-B3CB-F142-9E07-6051F75FF7A8}"/>
              </a:ext>
            </a:extLst>
          </p:cNvPr>
          <p:cNvSpPr txBox="1"/>
          <p:nvPr/>
        </p:nvSpPr>
        <p:spPr>
          <a:xfrm>
            <a:off x="6307793" y="1628497"/>
            <a:ext cx="5480805"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Registered Businesses</a:t>
            </a:r>
          </a:p>
        </p:txBody>
      </p:sp>
      <p:sp>
        <p:nvSpPr>
          <p:cNvPr id="14" name="Oval 13">
            <a:extLst>
              <a:ext uri="{FF2B5EF4-FFF2-40B4-BE49-F238E27FC236}">
                <a16:creationId xmlns:a16="http://schemas.microsoft.com/office/drawing/2014/main" id="{B653D84C-2D76-7849-9CB5-9960C7630744}"/>
              </a:ext>
            </a:extLst>
          </p:cNvPr>
          <p:cNvSpPr/>
          <p:nvPr/>
        </p:nvSpPr>
        <p:spPr>
          <a:xfrm>
            <a:off x="7746998" y="2797280"/>
            <a:ext cx="2628232" cy="242208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61,799</a:t>
            </a:r>
          </a:p>
        </p:txBody>
      </p:sp>
    </p:spTree>
    <p:extLst>
      <p:ext uri="{BB962C8B-B14F-4D97-AF65-F5344CB8AC3E}">
        <p14:creationId xmlns:p14="http://schemas.microsoft.com/office/powerpoint/2010/main" val="391290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9">
            <a:extLst>
              <a:ext uri="{FF2B5EF4-FFF2-40B4-BE49-F238E27FC236}">
                <a16:creationId xmlns:a16="http://schemas.microsoft.com/office/drawing/2014/main" id="{CE721CA8-038C-1F42-B6B0-A23BBDC066C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88" t="20302" r="14047" b="15643"/>
          <a:stretch/>
        </p:blipFill>
        <p:spPr>
          <a:xfrm>
            <a:off x="-241542" y="30193"/>
            <a:ext cx="11065486" cy="6845060"/>
          </a:xfrm>
          <a:prstGeom prst="rect">
            <a:avLst/>
          </a:prstGeom>
        </p:spPr>
      </p:pic>
      <p:sp>
        <p:nvSpPr>
          <p:cNvPr id="38" name="TextBox 37">
            <a:extLst>
              <a:ext uri="{FF2B5EF4-FFF2-40B4-BE49-F238E27FC236}">
                <a16:creationId xmlns:a16="http://schemas.microsoft.com/office/drawing/2014/main" id="{6996FDA4-E32A-F643-B644-354970C9F6C7}"/>
              </a:ext>
            </a:extLst>
          </p:cNvPr>
          <p:cNvSpPr txBox="1"/>
          <p:nvPr/>
        </p:nvSpPr>
        <p:spPr>
          <a:xfrm>
            <a:off x="6307793" y="1612999"/>
            <a:ext cx="5480805"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Coffee Shops from Yelp API</a:t>
            </a:r>
          </a:p>
        </p:txBody>
      </p:sp>
      <p:sp>
        <p:nvSpPr>
          <p:cNvPr id="39" name="Oval 38">
            <a:extLst>
              <a:ext uri="{FF2B5EF4-FFF2-40B4-BE49-F238E27FC236}">
                <a16:creationId xmlns:a16="http://schemas.microsoft.com/office/drawing/2014/main" id="{93025300-E71B-FF40-9DDA-64672B6E2525}"/>
              </a:ext>
            </a:extLst>
          </p:cNvPr>
          <p:cNvSpPr/>
          <p:nvPr/>
        </p:nvSpPr>
        <p:spPr>
          <a:xfrm>
            <a:off x="7734080" y="2784362"/>
            <a:ext cx="2628232" cy="242208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936</a:t>
            </a:r>
          </a:p>
        </p:txBody>
      </p:sp>
    </p:spTree>
    <p:extLst>
      <p:ext uri="{BB962C8B-B14F-4D97-AF65-F5344CB8AC3E}">
        <p14:creationId xmlns:p14="http://schemas.microsoft.com/office/powerpoint/2010/main" val="729465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F86B9A7-73EA-E44D-9551-D81376C544C3}"/>
              </a:ext>
            </a:extLst>
          </p:cNvPr>
          <p:cNvPicPr>
            <a:picLocks noGrp="1" noChangeAspect="1"/>
          </p:cNvPicPr>
          <p:nvPr>
            <p:ph idx="1"/>
          </p:nvPr>
        </p:nvPicPr>
        <p:blipFill rotWithShape="1">
          <a:blip r:embed="rId3">
            <a:extLst>
              <a:ext uri="{96DAC541-7B7A-43D3-8B79-37D633B846F1}">
                <asvg:svgBlip xmlns:asvg="http://schemas.microsoft.com/office/drawing/2016/SVG/main" r:embed="rId4"/>
              </a:ext>
            </a:extLst>
          </a:blip>
          <a:srcRect l="11753" t="20980" r="11415" b="17295"/>
          <a:stretch/>
        </p:blipFill>
        <p:spPr>
          <a:xfrm>
            <a:off x="-379110" y="0"/>
            <a:ext cx="11951015" cy="6858000"/>
          </a:xfrm>
        </p:spPr>
      </p:pic>
      <p:sp>
        <p:nvSpPr>
          <p:cNvPr id="19" name="TextBox 18">
            <a:extLst>
              <a:ext uri="{FF2B5EF4-FFF2-40B4-BE49-F238E27FC236}">
                <a16:creationId xmlns:a16="http://schemas.microsoft.com/office/drawing/2014/main" id="{8FBAA65F-D9F0-2C47-99F8-020C2E127AF2}"/>
              </a:ext>
            </a:extLst>
          </p:cNvPr>
          <p:cNvSpPr txBox="1"/>
          <p:nvPr/>
        </p:nvSpPr>
        <p:spPr>
          <a:xfrm>
            <a:off x="8022159" y="1651553"/>
            <a:ext cx="2052074"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El Stops</a:t>
            </a:r>
          </a:p>
        </p:txBody>
      </p:sp>
      <p:sp>
        <p:nvSpPr>
          <p:cNvPr id="20" name="Oval 19">
            <a:extLst>
              <a:ext uri="{FF2B5EF4-FFF2-40B4-BE49-F238E27FC236}">
                <a16:creationId xmlns:a16="http://schemas.microsoft.com/office/drawing/2014/main" id="{5B2D3A48-9FA8-F549-BF6C-C04C339B73A0}"/>
              </a:ext>
            </a:extLst>
          </p:cNvPr>
          <p:cNvSpPr/>
          <p:nvPr/>
        </p:nvSpPr>
        <p:spPr>
          <a:xfrm>
            <a:off x="7734080" y="2784362"/>
            <a:ext cx="2628232" cy="2422085"/>
          </a:xfrm>
          <a:prstGeom prst="ellipse">
            <a:avLst/>
          </a:prstGeom>
          <a:solidFill>
            <a:srgbClr val="009B00"/>
          </a:solidFill>
          <a:ln>
            <a:solidFill>
              <a:srgbClr val="00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149</a:t>
            </a:r>
          </a:p>
        </p:txBody>
      </p:sp>
    </p:spTree>
    <p:extLst>
      <p:ext uri="{BB962C8B-B14F-4D97-AF65-F5344CB8AC3E}">
        <p14:creationId xmlns:p14="http://schemas.microsoft.com/office/powerpoint/2010/main" val="197698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26476018-A784-464A-A16A-2734386EAB7A}"/>
              </a:ext>
            </a:extLst>
          </p:cNvPr>
          <p:cNvPicPr>
            <a:picLocks noGrp="1" noChangeAspect="1"/>
          </p:cNvPicPr>
          <p:nvPr>
            <p:ph idx="1"/>
          </p:nvPr>
        </p:nvPicPr>
        <p:blipFill rotWithShape="1">
          <a:blip r:embed="rId3">
            <a:extLst>
              <a:ext uri="{96DAC541-7B7A-43D3-8B79-37D633B846F1}">
                <asvg:svgBlip xmlns:asvg="http://schemas.microsoft.com/office/drawing/2016/SVG/main" r:embed="rId4"/>
              </a:ext>
            </a:extLst>
          </a:blip>
          <a:srcRect l="11753" t="20839" r="11415" b="17491"/>
          <a:stretch/>
        </p:blipFill>
        <p:spPr>
          <a:xfrm>
            <a:off x="-511436" y="-95564"/>
            <a:ext cx="12317593" cy="7062050"/>
          </a:xfrm>
        </p:spPr>
      </p:pic>
      <p:sp>
        <p:nvSpPr>
          <p:cNvPr id="13" name="Oval 12">
            <a:extLst>
              <a:ext uri="{FF2B5EF4-FFF2-40B4-BE49-F238E27FC236}">
                <a16:creationId xmlns:a16="http://schemas.microsoft.com/office/drawing/2014/main" id="{D55F9056-A99F-4644-8F82-2D1314DFA7C1}"/>
              </a:ext>
            </a:extLst>
          </p:cNvPr>
          <p:cNvSpPr/>
          <p:nvPr/>
        </p:nvSpPr>
        <p:spPr>
          <a:xfrm>
            <a:off x="7734080" y="2784362"/>
            <a:ext cx="2628232" cy="24220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41,135</a:t>
            </a:r>
          </a:p>
        </p:txBody>
      </p:sp>
      <p:sp>
        <p:nvSpPr>
          <p:cNvPr id="12" name="TextBox 11">
            <a:extLst>
              <a:ext uri="{FF2B5EF4-FFF2-40B4-BE49-F238E27FC236}">
                <a16:creationId xmlns:a16="http://schemas.microsoft.com/office/drawing/2014/main" id="{1D7E72A2-DC7E-EA4C-B2C1-800752637D8F}"/>
              </a:ext>
            </a:extLst>
          </p:cNvPr>
          <p:cNvSpPr txBox="1"/>
          <p:nvPr/>
        </p:nvSpPr>
        <p:spPr>
          <a:xfrm>
            <a:off x="8129941" y="1651553"/>
            <a:ext cx="1836509"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Crime</a:t>
            </a:r>
          </a:p>
        </p:txBody>
      </p:sp>
    </p:spTree>
    <p:extLst>
      <p:ext uri="{BB962C8B-B14F-4D97-AF65-F5344CB8AC3E}">
        <p14:creationId xmlns:p14="http://schemas.microsoft.com/office/powerpoint/2010/main" val="386374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6D36EB1-8E8C-1540-8268-17E4303A057A}"/>
              </a:ext>
            </a:extLst>
          </p:cNvPr>
          <p:cNvPicPr>
            <a:picLocks noChangeAspect="1"/>
          </p:cNvPicPr>
          <p:nvPr/>
        </p:nvPicPr>
        <p:blipFill>
          <a:blip r:embed="rId3"/>
          <a:stretch>
            <a:fillRect/>
          </a:stretch>
        </p:blipFill>
        <p:spPr>
          <a:xfrm>
            <a:off x="-309964" y="-7654"/>
            <a:ext cx="12350570" cy="8020053"/>
          </a:xfrm>
          <a:prstGeom prst="rect">
            <a:avLst/>
          </a:prstGeom>
        </p:spPr>
      </p:pic>
      <p:sp>
        <p:nvSpPr>
          <p:cNvPr id="14" name="Oval 13">
            <a:extLst>
              <a:ext uri="{FF2B5EF4-FFF2-40B4-BE49-F238E27FC236}">
                <a16:creationId xmlns:a16="http://schemas.microsoft.com/office/drawing/2014/main" id="{019B84D1-CAF4-A243-A642-B2345258150F}"/>
              </a:ext>
            </a:extLst>
          </p:cNvPr>
          <p:cNvSpPr/>
          <p:nvPr/>
        </p:nvSpPr>
        <p:spPr>
          <a:xfrm>
            <a:off x="7734080" y="2784362"/>
            <a:ext cx="2628232" cy="2422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46,357</a:t>
            </a:r>
          </a:p>
        </p:txBody>
      </p:sp>
      <p:sp>
        <p:nvSpPr>
          <p:cNvPr id="15" name="TextBox 14">
            <a:extLst>
              <a:ext uri="{FF2B5EF4-FFF2-40B4-BE49-F238E27FC236}">
                <a16:creationId xmlns:a16="http://schemas.microsoft.com/office/drawing/2014/main" id="{95BC5C65-21E3-8849-9D8D-E877965FAF26}"/>
              </a:ext>
            </a:extLst>
          </p:cNvPr>
          <p:cNvSpPr txBox="1"/>
          <p:nvPr/>
        </p:nvSpPr>
        <p:spPr>
          <a:xfrm>
            <a:off x="6645958" y="1651553"/>
            <a:ext cx="4804474"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Census 2010 Blocks</a:t>
            </a:r>
          </a:p>
        </p:txBody>
      </p:sp>
    </p:spTree>
    <p:extLst>
      <p:ext uri="{BB962C8B-B14F-4D97-AF65-F5344CB8AC3E}">
        <p14:creationId xmlns:p14="http://schemas.microsoft.com/office/powerpoint/2010/main" val="321065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C0F3A267-2EFE-0F4C-8188-A1C33C12EAD4}"/>
              </a:ext>
            </a:extLst>
          </p:cNvPr>
          <p:cNvPicPr>
            <a:picLocks noGrp="1" noChangeAspect="1"/>
          </p:cNvPicPr>
          <p:nvPr>
            <p:ph idx="1"/>
          </p:nvPr>
        </p:nvPicPr>
        <p:blipFill>
          <a:blip r:embed="rId3"/>
          <a:stretch>
            <a:fillRect/>
          </a:stretch>
        </p:blipFill>
        <p:spPr>
          <a:xfrm>
            <a:off x="1305557" y="1839055"/>
            <a:ext cx="4546600" cy="4527335"/>
          </a:xfrm>
        </p:spPr>
      </p:pic>
      <p:cxnSp>
        <p:nvCxnSpPr>
          <p:cNvPr id="42" name="Straight Arrow Connector 41">
            <a:extLst>
              <a:ext uri="{FF2B5EF4-FFF2-40B4-BE49-F238E27FC236}">
                <a16:creationId xmlns:a16="http://schemas.microsoft.com/office/drawing/2014/main" id="{73026495-E2AD-1E48-ABB8-8118D2B8D3AD}"/>
              </a:ext>
            </a:extLst>
          </p:cNvPr>
          <p:cNvCxnSpPr>
            <a:cxnSpLocks/>
          </p:cNvCxnSpPr>
          <p:nvPr/>
        </p:nvCxnSpPr>
        <p:spPr>
          <a:xfrm>
            <a:off x="3595156" y="4096864"/>
            <a:ext cx="2273300" cy="0"/>
          </a:xfrm>
          <a:prstGeom prst="straightConnector1">
            <a:avLst/>
          </a:prstGeom>
          <a:ln w="6350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30" name="Oval 29">
            <a:extLst>
              <a:ext uri="{FF2B5EF4-FFF2-40B4-BE49-F238E27FC236}">
                <a16:creationId xmlns:a16="http://schemas.microsoft.com/office/drawing/2014/main" id="{F8700EE3-8E17-544B-8D80-FACE39D8A60B}"/>
              </a:ext>
            </a:extLst>
          </p:cNvPr>
          <p:cNvSpPr/>
          <p:nvPr/>
        </p:nvSpPr>
        <p:spPr>
          <a:xfrm>
            <a:off x="3380763" y="3855653"/>
            <a:ext cx="396188" cy="396188"/>
          </a:xfrm>
          <a:prstGeom prst="ellipse">
            <a:avLst/>
          </a:prstGeom>
          <a:solidFill>
            <a:srgbClr val="FFFF00"/>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16BA0221-F013-C846-8469-6ABB299E8CAD}"/>
              </a:ext>
            </a:extLst>
          </p:cNvPr>
          <p:cNvSpPr/>
          <p:nvPr/>
        </p:nvSpPr>
        <p:spPr>
          <a:xfrm>
            <a:off x="7427977" y="2011309"/>
            <a:ext cx="396188" cy="396188"/>
          </a:xfrm>
          <a:prstGeom prst="ellipse">
            <a:avLst/>
          </a:prstGeom>
          <a:solidFill>
            <a:srgbClr val="FFFF00"/>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57" name="TextBox 56">
            <a:extLst>
              <a:ext uri="{FF2B5EF4-FFF2-40B4-BE49-F238E27FC236}">
                <a16:creationId xmlns:a16="http://schemas.microsoft.com/office/drawing/2014/main" id="{DAF255CD-EEAE-C740-B885-75E25416A88B}"/>
              </a:ext>
            </a:extLst>
          </p:cNvPr>
          <p:cNvSpPr txBox="1"/>
          <p:nvPr/>
        </p:nvSpPr>
        <p:spPr>
          <a:xfrm>
            <a:off x="8153868" y="1747738"/>
            <a:ext cx="2915893" cy="923330"/>
          </a:xfrm>
          <a:prstGeom prst="rect">
            <a:avLst/>
          </a:prstGeom>
          <a:noFill/>
        </p:spPr>
        <p:txBody>
          <a:bodyPr wrap="square" rtlCol="0">
            <a:spAutoFit/>
          </a:bodyPr>
          <a:lstStyle/>
          <a:p>
            <a:r>
              <a:rPr lang="en-US" dirty="0"/>
              <a:t>Counts within</a:t>
            </a:r>
            <a:r>
              <a:rPr lang="en-US" dirty="0">
                <a:solidFill>
                  <a:schemeClr val="accent6"/>
                </a:solidFill>
              </a:rPr>
              <a:t> </a:t>
            </a:r>
            <a:r>
              <a:rPr lang="en-US" dirty="0">
                <a:solidFill>
                  <a:srgbClr val="C00000"/>
                </a:solidFill>
              </a:rPr>
              <a:t>.001 </a:t>
            </a:r>
            <a:r>
              <a:rPr lang="en-US" dirty="0"/>
              <a:t>total radians from centroid along Manhattan distance</a:t>
            </a:r>
          </a:p>
        </p:txBody>
      </p:sp>
      <p:sp>
        <p:nvSpPr>
          <p:cNvPr id="58" name="TextBox 57">
            <a:extLst>
              <a:ext uri="{FF2B5EF4-FFF2-40B4-BE49-F238E27FC236}">
                <a16:creationId xmlns:a16="http://schemas.microsoft.com/office/drawing/2014/main" id="{AE92CCD5-948A-E74D-8636-ECDFA37AD089}"/>
              </a:ext>
            </a:extLst>
          </p:cNvPr>
          <p:cNvSpPr txBox="1"/>
          <p:nvPr/>
        </p:nvSpPr>
        <p:spPr>
          <a:xfrm>
            <a:off x="4256542" y="3708903"/>
            <a:ext cx="891553" cy="369332"/>
          </a:xfrm>
          <a:prstGeom prst="rect">
            <a:avLst/>
          </a:prstGeom>
          <a:noFill/>
        </p:spPr>
        <p:txBody>
          <a:bodyPr wrap="square" rtlCol="0">
            <a:spAutoFit/>
          </a:bodyPr>
          <a:lstStyle/>
          <a:p>
            <a:r>
              <a:rPr lang="en-US" dirty="0">
                <a:solidFill>
                  <a:schemeClr val="accent5"/>
                </a:solidFill>
              </a:rPr>
              <a:t>.0005</a:t>
            </a:r>
          </a:p>
        </p:txBody>
      </p:sp>
      <p:sp>
        <p:nvSpPr>
          <p:cNvPr id="59" name="TextBox 58">
            <a:extLst>
              <a:ext uri="{FF2B5EF4-FFF2-40B4-BE49-F238E27FC236}">
                <a16:creationId xmlns:a16="http://schemas.microsoft.com/office/drawing/2014/main" id="{125FD668-F66B-1046-8CD2-C5705CF6D7CE}"/>
              </a:ext>
            </a:extLst>
          </p:cNvPr>
          <p:cNvSpPr txBox="1"/>
          <p:nvPr/>
        </p:nvSpPr>
        <p:spPr>
          <a:xfrm>
            <a:off x="5873075" y="5000915"/>
            <a:ext cx="891553" cy="369332"/>
          </a:xfrm>
          <a:prstGeom prst="rect">
            <a:avLst/>
          </a:prstGeom>
          <a:noFill/>
        </p:spPr>
        <p:txBody>
          <a:bodyPr wrap="square" rtlCol="0">
            <a:spAutoFit/>
          </a:bodyPr>
          <a:lstStyle/>
          <a:p>
            <a:r>
              <a:rPr lang="en-US" dirty="0">
                <a:solidFill>
                  <a:schemeClr val="accent5"/>
                </a:solidFill>
              </a:rPr>
              <a:t>.0005</a:t>
            </a:r>
          </a:p>
        </p:txBody>
      </p:sp>
      <p:sp>
        <p:nvSpPr>
          <p:cNvPr id="60" name="Oval 59">
            <a:extLst>
              <a:ext uri="{FF2B5EF4-FFF2-40B4-BE49-F238E27FC236}">
                <a16:creationId xmlns:a16="http://schemas.microsoft.com/office/drawing/2014/main" id="{71F37EC5-C0B9-BA4F-885C-43E12F507179}"/>
              </a:ext>
            </a:extLst>
          </p:cNvPr>
          <p:cNvSpPr/>
          <p:nvPr/>
        </p:nvSpPr>
        <p:spPr>
          <a:xfrm>
            <a:off x="3747821" y="4115494"/>
            <a:ext cx="266700" cy="266700"/>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D2E3DD07-44E8-3C4B-99A4-AD2F407BFDB3}"/>
              </a:ext>
            </a:extLst>
          </p:cNvPr>
          <p:cNvSpPr/>
          <p:nvPr/>
        </p:nvSpPr>
        <p:spPr>
          <a:xfrm>
            <a:off x="4669814" y="4305025"/>
            <a:ext cx="260350" cy="2603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2C4B1F6B-E833-1C4F-B871-344DAE976BE3}"/>
              </a:ext>
            </a:extLst>
          </p:cNvPr>
          <p:cNvSpPr/>
          <p:nvPr/>
        </p:nvSpPr>
        <p:spPr>
          <a:xfrm>
            <a:off x="5048916" y="5311220"/>
            <a:ext cx="260350" cy="2603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A0198EA8-E6EF-494A-9198-C3B04F4B3DFC}"/>
              </a:ext>
            </a:extLst>
          </p:cNvPr>
          <p:cNvSpPr/>
          <p:nvPr/>
        </p:nvSpPr>
        <p:spPr>
          <a:xfrm>
            <a:off x="1466813" y="3101420"/>
            <a:ext cx="260350" cy="2603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A550C078-EA09-1946-9660-EBC015ED048E}"/>
              </a:ext>
            </a:extLst>
          </p:cNvPr>
          <p:cNvSpPr/>
          <p:nvPr/>
        </p:nvSpPr>
        <p:spPr>
          <a:xfrm>
            <a:off x="2369814" y="1825337"/>
            <a:ext cx="260350" cy="2603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109C7718-4270-7C40-8156-9D4EB756BB1D}"/>
              </a:ext>
            </a:extLst>
          </p:cNvPr>
          <p:cNvSpPr/>
          <p:nvPr/>
        </p:nvSpPr>
        <p:spPr>
          <a:xfrm>
            <a:off x="1300451" y="2736562"/>
            <a:ext cx="260350" cy="2603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31F5F571-7250-6946-9665-C3B2A8A6BBE0}"/>
              </a:ext>
            </a:extLst>
          </p:cNvPr>
          <p:cNvSpPr/>
          <p:nvPr/>
        </p:nvSpPr>
        <p:spPr>
          <a:xfrm>
            <a:off x="2823177" y="3270441"/>
            <a:ext cx="260350" cy="2603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28C5553-543B-354E-A628-B8CE70205D0C}"/>
              </a:ext>
            </a:extLst>
          </p:cNvPr>
          <p:cNvSpPr/>
          <p:nvPr/>
        </p:nvSpPr>
        <p:spPr>
          <a:xfrm>
            <a:off x="3492559" y="3386960"/>
            <a:ext cx="260350" cy="2603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0C1EE4F3-6093-EE4F-B723-3B06A4F580E3}"/>
              </a:ext>
            </a:extLst>
          </p:cNvPr>
          <p:cNvSpPr/>
          <p:nvPr/>
        </p:nvSpPr>
        <p:spPr>
          <a:xfrm>
            <a:off x="1816694" y="2039743"/>
            <a:ext cx="260350" cy="2603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525A8398-52F7-9640-A145-1605A2084807}"/>
              </a:ext>
            </a:extLst>
          </p:cNvPr>
          <p:cNvSpPr/>
          <p:nvPr/>
        </p:nvSpPr>
        <p:spPr>
          <a:xfrm>
            <a:off x="4147837" y="2946953"/>
            <a:ext cx="260350" cy="260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79A87CA8-5938-0344-914E-E037BBD45B81}"/>
              </a:ext>
            </a:extLst>
          </p:cNvPr>
          <p:cNvSpPr/>
          <p:nvPr/>
        </p:nvSpPr>
        <p:spPr>
          <a:xfrm>
            <a:off x="2188174" y="2720128"/>
            <a:ext cx="260350" cy="260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0F04D989-FCD4-7F4F-BA9D-ED1FB4B98E22}"/>
              </a:ext>
            </a:extLst>
          </p:cNvPr>
          <p:cNvSpPr/>
          <p:nvPr/>
        </p:nvSpPr>
        <p:spPr>
          <a:xfrm>
            <a:off x="4250107" y="3312073"/>
            <a:ext cx="260350" cy="260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20E23A17-FE9D-9148-880E-1756CA6BA349}"/>
              </a:ext>
            </a:extLst>
          </p:cNvPr>
          <p:cNvSpPr/>
          <p:nvPr/>
        </p:nvSpPr>
        <p:spPr>
          <a:xfrm>
            <a:off x="7427977" y="2881980"/>
            <a:ext cx="411474" cy="42498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49893439-D8D5-3647-89B8-A4CB1662870E}"/>
              </a:ext>
            </a:extLst>
          </p:cNvPr>
          <p:cNvSpPr txBox="1"/>
          <p:nvPr/>
        </p:nvSpPr>
        <p:spPr>
          <a:xfrm>
            <a:off x="8153868" y="2881980"/>
            <a:ext cx="2915893" cy="369332"/>
          </a:xfrm>
          <a:prstGeom prst="rect">
            <a:avLst/>
          </a:prstGeom>
          <a:noFill/>
        </p:spPr>
        <p:txBody>
          <a:bodyPr wrap="square" rtlCol="0">
            <a:spAutoFit/>
          </a:bodyPr>
          <a:lstStyle/>
          <a:p>
            <a:r>
              <a:rPr lang="en-US" dirty="0"/>
              <a:t>1 coffee shop</a:t>
            </a:r>
          </a:p>
        </p:txBody>
      </p:sp>
      <p:sp>
        <p:nvSpPr>
          <p:cNvPr id="77" name="Oval 76">
            <a:extLst>
              <a:ext uri="{FF2B5EF4-FFF2-40B4-BE49-F238E27FC236}">
                <a16:creationId xmlns:a16="http://schemas.microsoft.com/office/drawing/2014/main" id="{BE7C0BE6-3722-A34C-A826-E1D85F25F46C}"/>
              </a:ext>
            </a:extLst>
          </p:cNvPr>
          <p:cNvSpPr/>
          <p:nvPr/>
        </p:nvSpPr>
        <p:spPr>
          <a:xfrm>
            <a:off x="7427977" y="3613557"/>
            <a:ext cx="424988" cy="42498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0A5291AD-5F3A-AE4C-B7E1-62DA9F9B40FE}"/>
              </a:ext>
            </a:extLst>
          </p:cNvPr>
          <p:cNvSpPr txBox="1"/>
          <p:nvPr/>
        </p:nvSpPr>
        <p:spPr>
          <a:xfrm>
            <a:off x="8153868" y="3648202"/>
            <a:ext cx="2915893" cy="369332"/>
          </a:xfrm>
          <a:prstGeom prst="rect">
            <a:avLst/>
          </a:prstGeom>
          <a:noFill/>
        </p:spPr>
        <p:txBody>
          <a:bodyPr wrap="square" rtlCol="0">
            <a:spAutoFit/>
          </a:bodyPr>
          <a:lstStyle/>
          <a:p>
            <a:r>
              <a:rPr lang="en-US" dirty="0"/>
              <a:t>9 businesses</a:t>
            </a:r>
          </a:p>
        </p:txBody>
      </p:sp>
      <p:sp>
        <p:nvSpPr>
          <p:cNvPr id="79" name="Oval 78">
            <a:extLst>
              <a:ext uri="{FF2B5EF4-FFF2-40B4-BE49-F238E27FC236}">
                <a16:creationId xmlns:a16="http://schemas.microsoft.com/office/drawing/2014/main" id="{DEB9E28A-6642-DF44-B3AC-0B803AA5F2C1}"/>
              </a:ext>
            </a:extLst>
          </p:cNvPr>
          <p:cNvSpPr/>
          <p:nvPr/>
        </p:nvSpPr>
        <p:spPr>
          <a:xfrm>
            <a:off x="7427977" y="4335680"/>
            <a:ext cx="411474" cy="41147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31C87DD3-1C8F-B344-81D2-D0FA7E57F546}"/>
              </a:ext>
            </a:extLst>
          </p:cNvPr>
          <p:cNvSpPr txBox="1"/>
          <p:nvPr/>
        </p:nvSpPr>
        <p:spPr>
          <a:xfrm>
            <a:off x="8153868" y="4354464"/>
            <a:ext cx="2915893" cy="369332"/>
          </a:xfrm>
          <a:prstGeom prst="rect">
            <a:avLst/>
          </a:prstGeom>
          <a:noFill/>
        </p:spPr>
        <p:txBody>
          <a:bodyPr wrap="square" rtlCol="0">
            <a:spAutoFit/>
          </a:bodyPr>
          <a:lstStyle/>
          <a:p>
            <a:r>
              <a:rPr lang="en-US" dirty="0"/>
              <a:t>3 crimes reported</a:t>
            </a:r>
          </a:p>
        </p:txBody>
      </p:sp>
      <p:sp>
        <p:nvSpPr>
          <p:cNvPr id="81" name="Rectangle 80">
            <a:extLst>
              <a:ext uri="{FF2B5EF4-FFF2-40B4-BE49-F238E27FC236}">
                <a16:creationId xmlns:a16="http://schemas.microsoft.com/office/drawing/2014/main" id="{41BE68AE-3547-1C41-86D6-06A1A4E1C01B}"/>
              </a:ext>
            </a:extLst>
          </p:cNvPr>
          <p:cNvSpPr/>
          <p:nvPr/>
        </p:nvSpPr>
        <p:spPr>
          <a:xfrm>
            <a:off x="7427977" y="5068190"/>
            <a:ext cx="492708" cy="503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F2A9FFF5-2F69-A94D-B8B4-DE1D973F233B}"/>
              </a:ext>
            </a:extLst>
          </p:cNvPr>
          <p:cNvSpPr txBox="1"/>
          <p:nvPr/>
        </p:nvSpPr>
        <p:spPr>
          <a:xfrm>
            <a:off x="8153868" y="5144390"/>
            <a:ext cx="2915893" cy="369332"/>
          </a:xfrm>
          <a:prstGeom prst="rect">
            <a:avLst/>
          </a:prstGeom>
          <a:noFill/>
        </p:spPr>
        <p:txBody>
          <a:bodyPr wrap="square" rtlCol="0">
            <a:spAutoFit/>
          </a:bodyPr>
          <a:lstStyle/>
          <a:p>
            <a:r>
              <a:rPr lang="en-US" dirty="0"/>
              <a:t>Census Pop: 40</a:t>
            </a:r>
          </a:p>
        </p:txBody>
      </p:sp>
      <p:sp>
        <p:nvSpPr>
          <p:cNvPr id="85" name="TextBox 84">
            <a:extLst>
              <a:ext uri="{FF2B5EF4-FFF2-40B4-BE49-F238E27FC236}">
                <a16:creationId xmlns:a16="http://schemas.microsoft.com/office/drawing/2014/main" id="{E3D4F61B-A224-794C-B806-ACB53C54A454}"/>
              </a:ext>
            </a:extLst>
          </p:cNvPr>
          <p:cNvSpPr txBox="1"/>
          <p:nvPr/>
        </p:nvSpPr>
        <p:spPr>
          <a:xfrm>
            <a:off x="8153868" y="5934316"/>
            <a:ext cx="2915893" cy="369332"/>
          </a:xfrm>
          <a:prstGeom prst="rect">
            <a:avLst/>
          </a:prstGeom>
          <a:noFill/>
        </p:spPr>
        <p:txBody>
          <a:bodyPr wrap="square" rtlCol="0">
            <a:spAutoFit/>
          </a:bodyPr>
          <a:lstStyle/>
          <a:p>
            <a:r>
              <a:rPr lang="en-US" dirty="0"/>
              <a:t>Distance to closest El .005</a:t>
            </a:r>
          </a:p>
        </p:txBody>
      </p:sp>
      <p:sp>
        <p:nvSpPr>
          <p:cNvPr id="34" name="Rectangle 33">
            <a:extLst>
              <a:ext uri="{FF2B5EF4-FFF2-40B4-BE49-F238E27FC236}">
                <a16:creationId xmlns:a16="http://schemas.microsoft.com/office/drawing/2014/main" id="{DABD5A1C-0319-8348-AF61-D7AE8FE98E67}"/>
              </a:ext>
            </a:extLst>
          </p:cNvPr>
          <p:cNvSpPr/>
          <p:nvPr/>
        </p:nvSpPr>
        <p:spPr>
          <a:xfrm>
            <a:off x="1300450" y="1832791"/>
            <a:ext cx="4572625" cy="45335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9D6C6F9E-1EEA-2249-B110-36644231F2A2}"/>
              </a:ext>
            </a:extLst>
          </p:cNvPr>
          <p:cNvSpPr txBox="1"/>
          <p:nvPr/>
        </p:nvSpPr>
        <p:spPr>
          <a:xfrm>
            <a:off x="1300450" y="756724"/>
            <a:ext cx="4568005" cy="646331"/>
          </a:xfrm>
          <a:prstGeom prst="rect">
            <a:avLst/>
          </a:prstGeom>
          <a:solidFill>
            <a:srgbClr val="FFFDD0"/>
          </a:solidFill>
          <a:ln w="57150">
            <a:solidFill>
              <a:schemeClr val="tx1"/>
            </a:solidFill>
          </a:ln>
          <a:effectLst>
            <a:glow rad="101600">
              <a:schemeClr val="accent6">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en-US" sz="3600" dirty="0"/>
              <a:t>Counts within an Area</a:t>
            </a:r>
          </a:p>
        </p:txBody>
      </p:sp>
      <p:sp>
        <p:nvSpPr>
          <p:cNvPr id="89" name="Rectangle 88">
            <a:extLst>
              <a:ext uri="{FF2B5EF4-FFF2-40B4-BE49-F238E27FC236}">
                <a16:creationId xmlns:a16="http://schemas.microsoft.com/office/drawing/2014/main" id="{52B11767-41E5-3347-9CCA-F4C2D8AC5B47}"/>
              </a:ext>
            </a:extLst>
          </p:cNvPr>
          <p:cNvSpPr/>
          <p:nvPr/>
        </p:nvSpPr>
        <p:spPr>
          <a:xfrm>
            <a:off x="7427977" y="5892324"/>
            <a:ext cx="492708" cy="50309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80A5C6C7-1A0F-FD47-8FE1-913C01705380}"/>
              </a:ext>
            </a:extLst>
          </p:cNvPr>
          <p:cNvSpPr txBox="1"/>
          <p:nvPr/>
        </p:nvSpPr>
        <p:spPr>
          <a:xfrm>
            <a:off x="7502697" y="5975249"/>
            <a:ext cx="349776" cy="369332"/>
          </a:xfrm>
          <a:prstGeom prst="rect">
            <a:avLst/>
          </a:prstGeom>
          <a:noFill/>
        </p:spPr>
        <p:txBody>
          <a:bodyPr wrap="none" rtlCol="0">
            <a:spAutoFit/>
          </a:bodyPr>
          <a:lstStyle/>
          <a:p>
            <a:r>
              <a:rPr lang="en-US" dirty="0">
                <a:solidFill>
                  <a:schemeClr val="bg1"/>
                </a:solidFill>
              </a:rPr>
              <a:t>El</a:t>
            </a:r>
          </a:p>
        </p:txBody>
      </p:sp>
      <p:cxnSp>
        <p:nvCxnSpPr>
          <p:cNvPr id="50" name="Straight Arrow Connector 49">
            <a:extLst>
              <a:ext uri="{FF2B5EF4-FFF2-40B4-BE49-F238E27FC236}">
                <a16:creationId xmlns:a16="http://schemas.microsoft.com/office/drawing/2014/main" id="{F313A1E8-DE0A-AE41-821E-10FFE9399281}"/>
              </a:ext>
            </a:extLst>
          </p:cNvPr>
          <p:cNvCxnSpPr>
            <a:cxnSpLocks/>
          </p:cNvCxnSpPr>
          <p:nvPr/>
        </p:nvCxnSpPr>
        <p:spPr>
          <a:xfrm>
            <a:off x="5862301" y="4108986"/>
            <a:ext cx="12700" cy="2263668"/>
          </a:xfrm>
          <a:prstGeom prst="straightConnector1">
            <a:avLst/>
          </a:prstGeom>
          <a:ln w="6350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6A5D0BED-5885-EA45-9E91-F1A3CF70EF43}"/>
              </a:ext>
            </a:extLst>
          </p:cNvPr>
          <p:cNvSpPr txBox="1"/>
          <p:nvPr/>
        </p:nvSpPr>
        <p:spPr>
          <a:xfrm>
            <a:off x="7464979" y="5144390"/>
            <a:ext cx="418704" cy="369332"/>
          </a:xfrm>
          <a:prstGeom prst="rect">
            <a:avLst/>
          </a:prstGeom>
          <a:noFill/>
        </p:spPr>
        <p:txBody>
          <a:bodyPr wrap="none" rtlCol="0">
            <a:spAutoFit/>
          </a:bodyPr>
          <a:lstStyle/>
          <a:p>
            <a:r>
              <a:rPr lang="en-US" dirty="0">
                <a:solidFill>
                  <a:schemeClr val="bg1"/>
                </a:solidFill>
              </a:rPr>
              <a:t>40</a:t>
            </a:r>
          </a:p>
        </p:txBody>
      </p:sp>
    </p:spTree>
    <p:extLst>
      <p:ext uri="{BB962C8B-B14F-4D97-AF65-F5344CB8AC3E}">
        <p14:creationId xmlns:p14="http://schemas.microsoft.com/office/powerpoint/2010/main" val="7052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70" grpId="0" animBg="1"/>
      <p:bldP spid="71" grpId="0" animBg="1"/>
      <p:bldP spid="73" grpId="0" animBg="1"/>
      <p:bldP spid="74" grpId="0" animBg="1"/>
      <p:bldP spid="75" grpId="0" animBg="1"/>
      <p:bldP spid="76" grpId="0"/>
      <p:bldP spid="77" grpId="0" animBg="1"/>
      <p:bldP spid="78" grpId="0"/>
      <p:bldP spid="79" grpId="0" animBg="1"/>
      <p:bldP spid="80" grpId="0"/>
      <p:bldP spid="81" grpId="0" animBg="1"/>
      <p:bldP spid="82" grpId="0"/>
      <p:bldP spid="85" grpId="0"/>
      <p:bldP spid="89" grpId="0" animBg="1"/>
      <p:bldP spid="90" grpId="0"/>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12962</TotalTime>
  <Words>562</Words>
  <Application>Microsoft Macintosh PowerPoint</Application>
  <PresentationFormat>Widescreen</PresentationFormat>
  <Paragraphs>124</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Barry</dc:creator>
  <cp:lastModifiedBy>John Barry</cp:lastModifiedBy>
  <cp:revision>195</cp:revision>
  <dcterms:created xsi:type="dcterms:W3CDTF">2019-03-10T19:26:56Z</dcterms:created>
  <dcterms:modified xsi:type="dcterms:W3CDTF">2019-03-27T19:25:03Z</dcterms:modified>
</cp:coreProperties>
</file>